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0" r:id="rId2"/>
    <p:sldMasterId id="2147483793" r:id="rId3"/>
    <p:sldMasterId id="2147483817" r:id="rId4"/>
    <p:sldMasterId id="2147483829" r:id="rId5"/>
    <p:sldMasterId id="2147483889" r:id="rId6"/>
    <p:sldMasterId id="2147483961" r:id="rId7"/>
    <p:sldMasterId id="2147483973" r:id="rId8"/>
    <p:sldMasterId id="2147483998" r:id="rId9"/>
    <p:sldMasterId id="2147484010" r:id="rId10"/>
    <p:sldMasterId id="2147484022" r:id="rId11"/>
    <p:sldMasterId id="2147484034" r:id="rId12"/>
    <p:sldMasterId id="2147484046" r:id="rId13"/>
    <p:sldMasterId id="2147484058" r:id="rId14"/>
    <p:sldMasterId id="2147484070" r:id="rId15"/>
    <p:sldMasterId id="2147484082" r:id="rId16"/>
    <p:sldMasterId id="2147484094" r:id="rId17"/>
    <p:sldMasterId id="2147484106" r:id="rId18"/>
    <p:sldMasterId id="2147484118" r:id="rId19"/>
  </p:sldMasterIdLst>
  <p:notesMasterIdLst>
    <p:notesMasterId r:id="rId64"/>
  </p:notesMasterIdLst>
  <p:sldIdLst>
    <p:sldId id="361" r:id="rId20"/>
    <p:sldId id="362" r:id="rId21"/>
    <p:sldId id="363" r:id="rId22"/>
    <p:sldId id="364" r:id="rId23"/>
    <p:sldId id="365" r:id="rId24"/>
    <p:sldId id="366" r:id="rId25"/>
    <p:sldId id="368" r:id="rId26"/>
    <p:sldId id="369" r:id="rId27"/>
    <p:sldId id="439" r:id="rId28"/>
    <p:sldId id="370" r:id="rId29"/>
    <p:sldId id="378" r:id="rId30"/>
    <p:sldId id="372" r:id="rId31"/>
    <p:sldId id="399" r:id="rId32"/>
    <p:sldId id="402" r:id="rId33"/>
    <p:sldId id="415" r:id="rId34"/>
    <p:sldId id="416" r:id="rId35"/>
    <p:sldId id="403" r:id="rId36"/>
    <p:sldId id="397" r:id="rId37"/>
    <p:sldId id="383" r:id="rId38"/>
    <p:sldId id="384" r:id="rId39"/>
    <p:sldId id="385" r:id="rId40"/>
    <p:sldId id="420" r:id="rId41"/>
    <p:sldId id="387" r:id="rId42"/>
    <p:sldId id="388" r:id="rId43"/>
    <p:sldId id="426" r:id="rId44"/>
    <p:sldId id="438" r:id="rId45"/>
    <p:sldId id="421" r:id="rId46"/>
    <p:sldId id="394" r:id="rId47"/>
    <p:sldId id="395" r:id="rId48"/>
    <p:sldId id="407" r:id="rId49"/>
    <p:sldId id="427" r:id="rId50"/>
    <p:sldId id="428" r:id="rId51"/>
    <p:sldId id="435" r:id="rId52"/>
    <p:sldId id="432" r:id="rId53"/>
    <p:sldId id="436" r:id="rId54"/>
    <p:sldId id="437" r:id="rId55"/>
    <p:sldId id="418" r:id="rId56"/>
    <p:sldId id="419" r:id="rId57"/>
    <p:sldId id="414" r:id="rId58"/>
    <p:sldId id="413" r:id="rId59"/>
    <p:sldId id="410" r:id="rId60"/>
    <p:sldId id="412" r:id="rId61"/>
    <p:sldId id="424" r:id="rId62"/>
    <p:sldId id="425"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56" autoAdjust="0"/>
    <p:restoredTop sz="94660"/>
  </p:normalViewPr>
  <p:slideViewPr>
    <p:cSldViewPr>
      <p:cViewPr varScale="1">
        <p:scale>
          <a:sx n="109" d="100"/>
          <a:sy n="109" d="100"/>
        </p:scale>
        <p:origin x="1272"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61" Type="http://schemas.openxmlformats.org/officeDocument/2006/relationships/slide" Target="slides/slide42.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theme" Target="theme/theme1.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Q.10 - Which of the following experiences formed part of your visit to the Cathedral?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Sheet1!$B$294</c:f>
              <c:strCache>
                <c:ptCount val="1"/>
                <c:pt idx="0">
                  <c:v>Canterbury</c:v>
                </c:pt>
              </c:strCache>
            </c:strRef>
          </c:tx>
          <c:spPr>
            <a:solidFill>
              <a:srgbClr val="00B0F0"/>
            </a:solidFill>
            <a:ln>
              <a:noFill/>
            </a:ln>
            <a:effectLst/>
          </c:spPr>
          <c:invertIfNegative val="0"/>
          <c:cat>
            <c:strRef>
              <c:f>Sheet1!$A$295:$A$306</c:f>
              <c:strCache>
                <c:ptCount val="12"/>
                <c:pt idx="0">
                  <c:v>I enjoyed the art, architecture and history of the cathedral </c:v>
                </c:pt>
                <c:pt idx="1">
                  <c:v>I was moved by the things I read, saw, heard, or touched </c:v>
                </c:pt>
                <c:pt idx="2">
                  <c:v>I shared something meaningful with my companions or others present </c:v>
                </c:pt>
                <c:pt idx="3">
                  <c:v>I found the services/prayers moving </c:v>
                </c:pt>
                <c:pt idx="4">
                  <c:v>I learned more about Christian pilgrimage today </c:v>
                </c:pt>
                <c:pt idx="5">
                  <c:v>I learned more about medieval pilgrimage </c:v>
                </c:pt>
                <c:pt idx="6">
                  <c:v>I felt a sense of belonging or connectedness with the past </c:v>
                </c:pt>
                <c:pt idx="7">
                  <c:v>I felt peaceful and removed from the stresses of everyday life </c:v>
                </c:pt>
                <c:pt idx="8">
                  <c:v>I experienced a sense of being close to God </c:v>
                </c:pt>
                <c:pt idx="9">
                  <c:v>I felt a sense of wonder or awe </c:v>
                </c:pt>
                <c:pt idx="10">
                  <c:v>The visit has contributed to my sense of purpose and meaning in life </c:v>
                </c:pt>
                <c:pt idx="11">
                  <c:v>The visit has strengthened my spiritual beliefs or values </c:v>
                </c:pt>
              </c:strCache>
            </c:strRef>
          </c:cat>
          <c:val>
            <c:numRef>
              <c:f>Sheet1!$B$295:$B$306</c:f>
              <c:numCache>
                <c:formatCode>0.00%</c:formatCode>
                <c:ptCount val="12"/>
                <c:pt idx="0">
                  <c:v>0.1843501326259947</c:v>
                </c:pt>
                <c:pt idx="1">
                  <c:v>0.1220159151193634</c:v>
                </c:pt>
                <c:pt idx="2">
                  <c:v>6.3660477453580902E-2</c:v>
                </c:pt>
                <c:pt idx="3">
                  <c:v>3.8461538461538464E-2</c:v>
                </c:pt>
                <c:pt idx="4">
                  <c:v>9.2838196286472146E-3</c:v>
                </c:pt>
                <c:pt idx="5">
                  <c:v>2.7851458885941646E-2</c:v>
                </c:pt>
                <c:pt idx="6">
                  <c:v>0.1312997347480106</c:v>
                </c:pt>
                <c:pt idx="7">
                  <c:v>0.12466843501326259</c:v>
                </c:pt>
                <c:pt idx="8">
                  <c:v>6.49867374005305E-2</c:v>
                </c:pt>
                <c:pt idx="9">
                  <c:v>0.14588859416445624</c:v>
                </c:pt>
                <c:pt idx="10">
                  <c:v>2.1220159151193633E-2</c:v>
                </c:pt>
                <c:pt idx="11">
                  <c:v>6.6312997347480113E-2</c:v>
                </c:pt>
              </c:numCache>
            </c:numRef>
          </c:val>
          <c:extLst>
            <c:ext xmlns:c16="http://schemas.microsoft.com/office/drawing/2014/chart" uri="{C3380CC4-5D6E-409C-BE32-E72D297353CC}">
              <c16:uniqueId val="{00000000-B1EF-4172-88B2-3D38AE6B8696}"/>
            </c:ext>
          </c:extLst>
        </c:ser>
        <c:ser>
          <c:idx val="1"/>
          <c:order val="1"/>
          <c:tx>
            <c:strRef>
              <c:f>Sheet1!$C$294</c:f>
              <c:strCache>
                <c:ptCount val="1"/>
                <c:pt idx="0">
                  <c:v>Durham</c:v>
                </c:pt>
              </c:strCache>
            </c:strRef>
          </c:tx>
          <c:spPr>
            <a:solidFill>
              <a:srgbClr val="7030A0"/>
            </a:solidFill>
            <a:ln>
              <a:noFill/>
            </a:ln>
            <a:effectLst/>
          </c:spPr>
          <c:invertIfNegative val="0"/>
          <c:cat>
            <c:strRef>
              <c:f>Sheet1!$A$295:$A$306</c:f>
              <c:strCache>
                <c:ptCount val="12"/>
                <c:pt idx="0">
                  <c:v>I enjoyed the art, architecture and history of the cathedral </c:v>
                </c:pt>
                <c:pt idx="1">
                  <c:v>I was moved by the things I read, saw, heard, or touched </c:v>
                </c:pt>
                <c:pt idx="2">
                  <c:v>I shared something meaningful with my companions or others present </c:v>
                </c:pt>
                <c:pt idx="3">
                  <c:v>I found the services/prayers moving </c:v>
                </c:pt>
                <c:pt idx="4">
                  <c:v>I learned more about Christian pilgrimage today </c:v>
                </c:pt>
                <c:pt idx="5">
                  <c:v>I learned more about medieval pilgrimage </c:v>
                </c:pt>
                <c:pt idx="6">
                  <c:v>I felt a sense of belonging or connectedness with the past </c:v>
                </c:pt>
                <c:pt idx="7">
                  <c:v>I felt peaceful and removed from the stresses of everyday life </c:v>
                </c:pt>
                <c:pt idx="8">
                  <c:v>I experienced a sense of being close to God </c:v>
                </c:pt>
                <c:pt idx="9">
                  <c:v>I felt a sense of wonder or awe </c:v>
                </c:pt>
                <c:pt idx="10">
                  <c:v>The visit has contributed to my sense of purpose and meaning in life </c:v>
                </c:pt>
                <c:pt idx="11">
                  <c:v>The visit has strengthened my spiritual beliefs or values </c:v>
                </c:pt>
              </c:strCache>
            </c:strRef>
          </c:cat>
          <c:val>
            <c:numRef>
              <c:f>Sheet1!$C$295:$C$306</c:f>
              <c:numCache>
                <c:formatCode>0.00%</c:formatCode>
                <c:ptCount val="12"/>
                <c:pt idx="0">
                  <c:v>0.17453798767967146</c:v>
                </c:pt>
                <c:pt idx="1">
                  <c:v>0.10061601642710473</c:v>
                </c:pt>
                <c:pt idx="2">
                  <c:v>6.5708418891170434E-2</c:v>
                </c:pt>
                <c:pt idx="3">
                  <c:v>3.6960985626283367E-2</c:v>
                </c:pt>
                <c:pt idx="4">
                  <c:v>2.6694045174537988E-2</c:v>
                </c:pt>
                <c:pt idx="5">
                  <c:v>4.9281314168377825E-2</c:v>
                </c:pt>
                <c:pt idx="6">
                  <c:v>0.11498973305954825</c:v>
                </c:pt>
                <c:pt idx="7">
                  <c:v>0.12114989733059549</c:v>
                </c:pt>
                <c:pt idx="8">
                  <c:v>8.0082135523613956E-2</c:v>
                </c:pt>
                <c:pt idx="9">
                  <c:v>0.13141683778234087</c:v>
                </c:pt>
                <c:pt idx="10">
                  <c:v>4.3121149897330596E-2</c:v>
                </c:pt>
                <c:pt idx="11">
                  <c:v>5.5441478439425054E-2</c:v>
                </c:pt>
              </c:numCache>
            </c:numRef>
          </c:val>
          <c:extLst>
            <c:ext xmlns:c16="http://schemas.microsoft.com/office/drawing/2014/chart" uri="{C3380CC4-5D6E-409C-BE32-E72D297353CC}">
              <c16:uniqueId val="{00000001-B1EF-4172-88B2-3D38AE6B8696}"/>
            </c:ext>
          </c:extLst>
        </c:ser>
        <c:ser>
          <c:idx val="2"/>
          <c:order val="2"/>
          <c:tx>
            <c:strRef>
              <c:f>Sheet1!$D$294</c:f>
              <c:strCache>
                <c:ptCount val="1"/>
                <c:pt idx="0">
                  <c:v>Westminster</c:v>
                </c:pt>
              </c:strCache>
            </c:strRef>
          </c:tx>
          <c:spPr>
            <a:solidFill>
              <a:srgbClr val="FFC000"/>
            </a:solidFill>
            <a:ln>
              <a:noFill/>
            </a:ln>
            <a:effectLst/>
          </c:spPr>
          <c:invertIfNegative val="0"/>
          <c:cat>
            <c:strRef>
              <c:f>Sheet1!$A$295:$A$306</c:f>
              <c:strCache>
                <c:ptCount val="12"/>
                <c:pt idx="0">
                  <c:v>I enjoyed the art, architecture and history of the cathedral </c:v>
                </c:pt>
                <c:pt idx="1">
                  <c:v>I was moved by the things I read, saw, heard, or touched </c:v>
                </c:pt>
                <c:pt idx="2">
                  <c:v>I shared something meaningful with my companions or others present </c:v>
                </c:pt>
                <c:pt idx="3">
                  <c:v>I found the services/prayers moving </c:v>
                </c:pt>
                <c:pt idx="4">
                  <c:v>I learned more about Christian pilgrimage today </c:v>
                </c:pt>
                <c:pt idx="5">
                  <c:v>I learned more about medieval pilgrimage </c:v>
                </c:pt>
                <c:pt idx="6">
                  <c:v>I felt a sense of belonging or connectedness with the past </c:v>
                </c:pt>
                <c:pt idx="7">
                  <c:v>I felt peaceful and removed from the stresses of everyday life </c:v>
                </c:pt>
                <c:pt idx="8">
                  <c:v>I experienced a sense of being close to God </c:v>
                </c:pt>
                <c:pt idx="9">
                  <c:v>I felt a sense of wonder or awe </c:v>
                </c:pt>
                <c:pt idx="10">
                  <c:v>The visit has contributed to my sense of purpose and meaning in life </c:v>
                </c:pt>
                <c:pt idx="11">
                  <c:v>The visit has strengthened my spiritual beliefs or values </c:v>
                </c:pt>
              </c:strCache>
            </c:strRef>
          </c:cat>
          <c:val>
            <c:numRef>
              <c:f>Sheet1!$D$295:$D$306</c:f>
              <c:numCache>
                <c:formatCode>0.00%</c:formatCode>
                <c:ptCount val="12"/>
                <c:pt idx="0">
                  <c:v>0.13312693498452013</c:v>
                </c:pt>
                <c:pt idx="1">
                  <c:v>0.11145510835913312</c:v>
                </c:pt>
                <c:pt idx="2">
                  <c:v>4.6439628482972138E-2</c:v>
                </c:pt>
                <c:pt idx="3">
                  <c:v>6.8111455108359129E-2</c:v>
                </c:pt>
                <c:pt idx="4">
                  <c:v>2.4767801857585141E-2</c:v>
                </c:pt>
                <c:pt idx="5">
                  <c:v>0</c:v>
                </c:pt>
                <c:pt idx="6">
                  <c:v>9.2879256965944276E-2</c:v>
                </c:pt>
                <c:pt idx="7">
                  <c:v>0.13312693498452013</c:v>
                </c:pt>
                <c:pt idx="8">
                  <c:v>0.11145510835913312</c:v>
                </c:pt>
                <c:pt idx="9">
                  <c:v>8.6687306501547989E-2</c:v>
                </c:pt>
                <c:pt idx="10">
                  <c:v>9.2879256965944276E-2</c:v>
                </c:pt>
                <c:pt idx="11">
                  <c:v>9.9071207430340563E-2</c:v>
                </c:pt>
              </c:numCache>
            </c:numRef>
          </c:val>
          <c:extLst>
            <c:ext xmlns:c16="http://schemas.microsoft.com/office/drawing/2014/chart" uri="{C3380CC4-5D6E-409C-BE32-E72D297353CC}">
              <c16:uniqueId val="{00000002-B1EF-4172-88B2-3D38AE6B8696}"/>
            </c:ext>
          </c:extLst>
        </c:ser>
        <c:ser>
          <c:idx val="3"/>
          <c:order val="3"/>
          <c:tx>
            <c:strRef>
              <c:f>Sheet1!$E$294</c:f>
              <c:strCache>
                <c:ptCount val="1"/>
                <c:pt idx="0">
                  <c:v>York</c:v>
                </c:pt>
              </c:strCache>
            </c:strRef>
          </c:tx>
          <c:spPr>
            <a:solidFill>
              <a:srgbClr val="C00000"/>
            </a:solidFill>
            <a:ln>
              <a:noFill/>
            </a:ln>
            <a:effectLst/>
          </c:spPr>
          <c:invertIfNegative val="0"/>
          <c:cat>
            <c:strRef>
              <c:f>Sheet1!$A$295:$A$306</c:f>
              <c:strCache>
                <c:ptCount val="12"/>
                <c:pt idx="0">
                  <c:v>I enjoyed the art, architecture and history of the cathedral </c:v>
                </c:pt>
                <c:pt idx="1">
                  <c:v>I was moved by the things I read, saw, heard, or touched </c:v>
                </c:pt>
                <c:pt idx="2">
                  <c:v>I shared something meaningful with my companions or others present </c:v>
                </c:pt>
                <c:pt idx="3">
                  <c:v>I found the services/prayers moving </c:v>
                </c:pt>
                <c:pt idx="4">
                  <c:v>I learned more about Christian pilgrimage today </c:v>
                </c:pt>
                <c:pt idx="5">
                  <c:v>I learned more about medieval pilgrimage </c:v>
                </c:pt>
                <c:pt idx="6">
                  <c:v>I felt a sense of belonging or connectedness with the past </c:v>
                </c:pt>
                <c:pt idx="7">
                  <c:v>I felt peaceful and removed from the stresses of everyday life </c:v>
                </c:pt>
                <c:pt idx="8">
                  <c:v>I experienced a sense of being close to God </c:v>
                </c:pt>
                <c:pt idx="9">
                  <c:v>I felt a sense of wonder or awe </c:v>
                </c:pt>
                <c:pt idx="10">
                  <c:v>The visit has contributed to my sense of purpose and meaning in life </c:v>
                </c:pt>
                <c:pt idx="11">
                  <c:v>The visit has strengthened my spiritual beliefs or values </c:v>
                </c:pt>
              </c:strCache>
            </c:strRef>
          </c:cat>
          <c:val>
            <c:numRef>
              <c:f>Sheet1!$E$295:$E$306</c:f>
              <c:numCache>
                <c:formatCode>0.00%</c:formatCode>
                <c:ptCount val="12"/>
                <c:pt idx="0">
                  <c:v>0.18170266836086404</c:v>
                </c:pt>
                <c:pt idx="1">
                  <c:v>0.11308767471410419</c:v>
                </c:pt>
                <c:pt idx="2">
                  <c:v>6.480304955527319E-2</c:v>
                </c:pt>
                <c:pt idx="3">
                  <c:v>3.303684879288437E-2</c:v>
                </c:pt>
                <c:pt idx="4">
                  <c:v>1.9059720457433291E-2</c:v>
                </c:pt>
                <c:pt idx="5">
                  <c:v>4.8284625158831002E-2</c:v>
                </c:pt>
                <c:pt idx="6">
                  <c:v>0.1156289707750953</c:v>
                </c:pt>
                <c:pt idx="7">
                  <c:v>0.12452350698856417</c:v>
                </c:pt>
                <c:pt idx="8">
                  <c:v>7.1156289707750953E-2</c:v>
                </c:pt>
                <c:pt idx="9">
                  <c:v>0.13341804320203304</c:v>
                </c:pt>
                <c:pt idx="10">
                  <c:v>4.8284625158831002E-2</c:v>
                </c:pt>
                <c:pt idx="11">
                  <c:v>4.7013977128335452E-2</c:v>
                </c:pt>
              </c:numCache>
            </c:numRef>
          </c:val>
          <c:extLst>
            <c:ext xmlns:c16="http://schemas.microsoft.com/office/drawing/2014/chart" uri="{C3380CC4-5D6E-409C-BE32-E72D297353CC}">
              <c16:uniqueId val="{00000003-B1EF-4172-88B2-3D38AE6B8696}"/>
            </c:ext>
          </c:extLst>
        </c:ser>
        <c:dLbls>
          <c:showLegendKey val="0"/>
          <c:showVal val="0"/>
          <c:showCatName val="0"/>
          <c:showSerName val="0"/>
          <c:showPercent val="0"/>
          <c:showBubbleSize val="0"/>
        </c:dLbls>
        <c:gapWidth val="219"/>
        <c:overlap val="-27"/>
        <c:axId val="148050096"/>
        <c:axId val="148523856"/>
      </c:barChart>
      <c:catAx>
        <c:axId val="148050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523856"/>
        <c:crosses val="autoZero"/>
        <c:auto val="1"/>
        <c:lblAlgn val="ctr"/>
        <c:lblOffset val="100"/>
        <c:noMultiLvlLbl val="0"/>
      </c:catAx>
      <c:valAx>
        <c:axId val="1485238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48050096"/>
        <c:crosses val="autoZero"/>
        <c:crossBetween val="between"/>
      </c:valAx>
      <c:spPr>
        <a:noFill/>
        <a:ln>
          <a:noFill/>
        </a:ln>
        <a:effectLst/>
      </c:spPr>
    </c:plotArea>
    <c:legend>
      <c:legendPos val="b"/>
      <c:layout>
        <c:manualLayout>
          <c:xMode val="edge"/>
          <c:yMode val="edge"/>
          <c:x val="0.34719851588491824"/>
          <c:y val="0.9528484056255998"/>
          <c:w val="0.34214356980847443"/>
          <c:h val="4.715159437440015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C4A67-54B6-466D-BCF9-6F9D040FA820}" type="datetimeFigureOut">
              <a:rPr lang="en-GB" smtClean="0"/>
              <a:t>10/01/2018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B31FBE-9A51-4BBF-898B-FC267412F766}" type="slidenum">
              <a:rPr lang="en-GB" smtClean="0"/>
              <a:t>‹#›</a:t>
            </a:fld>
            <a:endParaRPr lang="en-GB"/>
          </a:p>
        </p:txBody>
      </p:sp>
    </p:spTree>
    <p:extLst>
      <p:ext uri="{BB962C8B-B14F-4D97-AF65-F5344CB8AC3E}">
        <p14:creationId xmlns:p14="http://schemas.microsoft.com/office/powerpoint/2010/main" val="2513217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B31FBE-9A51-4BBF-898B-FC267412F766}" type="slidenum">
              <a:rPr lang="en-GB" smtClean="0"/>
              <a:t>1</a:t>
            </a:fld>
            <a:endParaRPr lang="en-GB"/>
          </a:p>
        </p:txBody>
      </p:sp>
    </p:spTree>
    <p:extLst>
      <p:ext uri="{BB962C8B-B14F-4D97-AF65-F5344CB8AC3E}">
        <p14:creationId xmlns:p14="http://schemas.microsoft.com/office/powerpoint/2010/main" val="2073723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766AD0-018E-49D5-BBD9-3AB737705C24}"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273709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B31FBE-9A51-4BBF-898B-FC267412F766}" type="slidenum">
              <a:rPr lang="en-GB" smtClean="0"/>
              <a:t>34</a:t>
            </a:fld>
            <a:endParaRPr lang="en-GB"/>
          </a:p>
        </p:txBody>
      </p:sp>
    </p:spTree>
    <p:extLst>
      <p:ext uri="{BB962C8B-B14F-4D97-AF65-F5344CB8AC3E}">
        <p14:creationId xmlns:p14="http://schemas.microsoft.com/office/powerpoint/2010/main" val="3990440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8AB80C4-329B-497D-90BF-41F281715632}"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1964965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236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8683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1044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5584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4373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3571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5363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5690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9194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6883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1933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23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83866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4327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812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1980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7255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9679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997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118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7925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3283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089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3EDE450-D44B-4CA9-B73E-A9A64E3281EC}"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36C497-DCE3-4B8B-A243-30521D8757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61752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2887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6939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585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3816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4753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5688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8050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3394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0768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64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3EDE450-D44B-4CA9-B73E-A9A64E3281EC}"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36C497-DCE3-4B8B-A243-30521D8757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36055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4575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749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2022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2011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95392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43244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69272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24201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90914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4256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EDE450-D44B-4CA9-B73E-A9A64E3281EC}"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36C497-DCE3-4B8B-A243-30521D8757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4425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342851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57302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45698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695688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41361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49784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52489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07662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97190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2192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3EDE450-D44B-4CA9-B73E-A9A64E3281EC}"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36C497-DCE3-4B8B-A243-30521D8757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328000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09439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86894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88359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69059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56460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60431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30441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39137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93261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9815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3EDE450-D44B-4CA9-B73E-A9A64E3281EC}" type="datetimeFigureOut">
              <a:rPr lang="en-GB" smtClean="0">
                <a:solidFill>
                  <a:prstClr val="black">
                    <a:tint val="75000"/>
                  </a:prstClr>
                </a:solidFill>
              </a:rPr>
              <a:pPr/>
              <a:t>10/01/2018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E36C497-DCE3-4B8B-A243-30521D8757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921510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19584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43793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696999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60717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241196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9035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62980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5212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73050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7820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3EDE450-D44B-4CA9-B73E-A9A64E3281EC}" type="datetimeFigureOut">
              <a:rPr lang="en-GB" smtClean="0">
                <a:solidFill>
                  <a:prstClr val="black">
                    <a:tint val="75000"/>
                  </a:prstClr>
                </a:solidFill>
              </a:rPr>
              <a:pPr/>
              <a:t>10/01/2018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E36C497-DCE3-4B8B-A243-30521D8757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1147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79866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674340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26571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57003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71341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04180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03717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47500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31301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5376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EDE450-D44B-4CA9-B73E-A9A64E3281EC}" type="datetimeFigureOut">
              <a:rPr lang="en-GB" smtClean="0">
                <a:solidFill>
                  <a:prstClr val="black">
                    <a:tint val="75000"/>
                  </a:prstClr>
                </a:solidFill>
              </a:rPr>
              <a:pPr/>
              <a:t>10/01/2018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E36C497-DCE3-4B8B-A243-30521D8757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87719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45931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33670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65296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60743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38945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54029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34026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13665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AABEF65-2447-4BB1-BD75-B4EDB1BCCB48}"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5DCEB23-517F-485D-9250-682F5816922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70913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ABEF65-2447-4BB1-BD75-B4EDB1BCCB48}"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5DCEB23-517F-485D-9250-682F5816922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6621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3EDE450-D44B-4CA9-B73E-A9A64E3281EC}"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36C497-DCE3-4B8B-A243-30521D8757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15230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ABEF65-2447-4BB1-BD75-B4EDB1BCCB48}"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5DCEB23-517F-485D-9250-682F5816922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54489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AABEF65-2447-4BB1-BD75-B4EDB1BCCB48}"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5DCEB23-517F-485D-9250-682F5816922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02913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AABEF65-2447-4BB1-BD75-B4EDB1BCCB48}" type="datetimeFigureOut">
              <a:rPr lang="en-GB" smtClean="0">
                <a:solidFill>
                  <a:prstClr val="black">
                    <a:tint val="75000"/>
                  </a:prstClr>
                </a:solidFill>
              </a:rPr>
              <a:pPr/>
              <a:t>10/01/2018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5DCEB23-517F-485D-9250-682F5816922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70622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AABEF65-2447-4BB1-BD75-B4EDB1BCCB48}" type="datetimeFigureOut">
              <a:rPr lang="en-GB" smtClean="0">
                <a:solidFill>
                  <a:prstClr val="black">
                    <a:tint val="75000"/>
                  </a:prstClr>
                </a:solidFill>
              </a:rPr>
              <a:pPr/>
              <a:t>10/01/2018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5DCEB23-517F-485D-9250-682F5816922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2735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ABEF65-2447-4BB1-BD75-B4EDB1BCCB48}" type="datetimeFigureOut">
              <a:rPr lang="en-GB" smtClean="0">
                <a:solidFill>
                  <a:prstClr val="black">
                    <a:tint val="75000"/>
                  </a:prstClr>
                </a:solidFill>
              </a:rPr>
              <a:pPr/>
              <a:t>10/01/2018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5DCEB23-517F-485D-9250-682F5816922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23580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ABEF65-2447-4BB1-BD75-B4EDB1BCCB48}"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5DCEB23-517F-485D-9250-682F5816922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44835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ABEF65-2447-4BB1-BD75-B4EDB1BCCB48}"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5DCEB23-517F-485D-9250-682F5816922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921137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ABEF65-2447-4BB1-BD75-B4EDB1BCCB48}"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5DCEB23-517F-485D-9250-682F5816922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339735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ABEF65-2447-4BB1-BD75-B4EDB1BCCB48}"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5DCEB23-517F-485D-9250-682F5816922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89449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005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4128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3EDE450-D44B-4CA9-B73E-A9A64E3281EC}"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36C497-DCE3-4B8B-A243-30521D8757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15880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2003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0796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1007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0569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4549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3140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936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8139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9795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809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3EDE450-D44B-4CA9-B73E-A9A64E3281EC}"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36C497-DCE3-4B8B-A243-30521D8757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0073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3EDE450-D44B-4CA9-B73E-A9A64E3281EC}"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36C497-DCE3-4B8B-A243-30521D8757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8494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6263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4418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9858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0708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4369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03907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4155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26515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5941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53373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500038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1701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0C3ED6-B258-4821-BB33-AAF499FAF13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80918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132A88-1C17-41A3-B970-7C7AE24D8E4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060202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95ED00-C42A-4D46-A377-E0DB9355884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74354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7ED8E0-F387-4215-8F1E-DA6EF9FCA40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06744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8CC899D-7C0C-45A8-B09C-C599069C1AB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984234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D99A45A-711A-4D19-9E06-D402B2DC87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032846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461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7EE7F77-D314-45E0-A0C6-88A3E3EFAB5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65770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CA075B7-D4DF-458C-A505-D8632E0D947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0693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84EBB4E-58D0-4A9E-9C5B-ED3115FA6B9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122589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1FE278-41AC-4ED3-8FDA-19ACEDCB369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649833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BBD492-3AB0-4651-A8D2-D8C058BD60F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560875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6EF2369-F5E4-425F-9CCE-93F642F36E94}" type="datetimeFigureOut">
              <a:rPr lang="en-GB">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9788AC-9875-4704-8F9C-98EB8F634B9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59739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6EF2369-F5E4-425F-9CCE-93F642F36E94}" type="datetimeFigureOut">
              <a:rPr lang="en-GB">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9788AC-9875-4704-8F9C-98EB8F634B9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4899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EF2369-F5E4-425F-9CCE-93F642F36E94}" type="datetimeFigureOut">
              <a:rPr lang="en-GB">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9788AC-9875-4704-8F9C-98EB8F634B9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5340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6EF2369-F5E4-425F-9CCE-93F642F36E94}" type="datetimeFigureOut">
              <a:rPr lang="en-GB">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9788AC-9875-4704-8F9C-98EB8F634B9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20546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6EF2369-F5E4-425F-9CCE-93F642F36E94}" type="datetimeFigureOut">
              <a:rPr lang="en-GB">
                <a:solidFill>
                  <a:prstClr val="black">
                    <a:tint val="75000"/>
                  </a:prstClr>
                </a:solidFill>
              </a:rPr>
              <a:pPr/>
              <a:t>10/01/2018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A9788AC-9875-4704-8F9C-98EB8F634B9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8154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9791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6EF2369-F5E4-425F-9CCE-93F642F36E94}" type="datetimeFigureOut">
              <a:rPr lang="en-GB">
                <a:solidFill>
                  <a:prstClr val="black">
                    <a:tint val="75000"/>
                  </a:prstClr>
                </a:solidFill>
              </a:rPr>
              <a:pPr/>
              <a:t>10/01/2018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A9788AC-9875-4704-8F9C-98EB8F634B9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5462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EF2369-F5E4-425F-9CCE-93F642F36E94}" type="datetimeFigureOut">
              <a:rPr lang="en-GB">
                <a:solidFill>
                  <a:prstClr val="black">
                    <a:tint val="75000"/>
                  </a:prstClr>
                </a:solidFill>
              </a:rPr>
              <a:pPr/>
              <a:t>10/01/2018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A9788AC-9875-4704-8F9C-98EB8F634B9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35699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6EF2369-F5E4-425F-9CCE-93F642F36E94}" type="datetimeFigureOut">
              <a:rPr lang="en-GB">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9788AC-9875-4704-8F9C-98EB8F634B9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40590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6EF2369-F5E4-425F-9CCE-93F642F36E94}" type="datetimeFigureOut">
              <a:rPr lang="en-GB">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A9788AC-9875-4704-8F9C-98EB8F634B9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02593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6EF2369-F5E4-425F-9CCE-93F642F36E94}" type="datetimeFigureOut">
              <a:rPr lang="en-GB">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9788AC-9875-4704-8F9C-98EB8F634B9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38164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6EF2369-F5E4-425F-9CCE-93F642F36E94}" type="datetimeFigureOut">
              <a:rPr lang="en-GB">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A9788AC-9875-4704-8F9C-98EB8F634B92}"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57273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0C3ED6-B258-4821-BB33-AAF499FAF13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1225344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132A88-1C17-41A3-B970-7C7AE24D8E4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5979485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95ED00-C42A-4D46-A377-E0DB9355884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1667446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7ED8E0-F387-4215-8F1E-DA6EF9FCA40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2013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66592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8CC899D-7C0C-45A8-B09C-C599069C1AB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119801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D99A45A-711A-4D19-9E06-D402B2DC87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536523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7EE7F77-D314-45E0-A0C6-88A3E3EFAB5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3248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CA075B7-D4DF-458C-A505-D8632E0D947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4686536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84EBB4E-58D0-4A9E-9C5B-ED3115FA6B9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59071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1FE278-41AC-4ED3-8FDA-19ACEDCB369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446851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BBD492-3AB0-4651-A8D2-D8C058BD60F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019652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1F686-63BA-4132-967E-6FE020941EE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8A07B97-51D3-4B53-AB10-6729AE564AE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2334A39-D8DF-4FF0-9475-02F32AEFD8A6}"/>
              </a:ext>
            </a:extLst>
          </p:cNvPr>
          <p:cNvSpPr>
            <a:spLocks noGrp="1"/>
          </p:cNvSpPr>
          <p:nvPr>
            <p:ph type="dt" sz="half" idx="10"/>
          </p:nvPr>
        </p:nvSpPr>
        <p:spPr/>
        <p:txBody>
          <a:bodyPr/>
          <a:lstStyle/>
          <a:p>
            <a:fld id="{73CED82D-3072-43B2-B9A2-ED0727296B52}"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0B4A1F85-9CDB-4269-A385-A8EDB547EB71}"/>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F3DDC02-76F1-4473-9613-1C5FDD457E1F}"/>
              </a:ext>
            </a:extLst>
          </p:cNvPr>
          <p:cNvSpPr>
            <a:spLocks noGrp="1"/>
          </p:cNvSpPr>
          <p:nvPr>
            <p:ph type="sldNum" sz="quarter" idx="12"/>
          </p:nvPr>
        </p:nvSpPr>
        <p:spPr/>
        <p:txBody>
          <a:bodyPr/>
          <a:lstStyle/>
          <a:p>
            <a:fld id="{F097AB6B-89A8-47F2-87E2-D4219B045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58019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92F30-B068-4011-8627-94652B644B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79C23F-4073-4C7C-B7F7-AD1459ACCB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F0B201-E124-4B25-ACA4-9D8EE18193C8}"/>
              </a:ext>
            </a:extLst>
          </p:cNvPr>
          <p:cNvSpPr>
            <a:spLocks noGrp="1"/>
          </p:cNvSpPr>
          <p:nvPr>
            <p:ph type="dt" sz="half" idx="10"/>
          </p:nvPr>
        </p:nvSpPr>
        <p:spPr/>
        <p:txBody>
          <a:bodyPr/>
          <a:lstStyle/>
          <a:p>
            <a:fld id="{73CED82D-3072-43B2-B9A2-ED0727296B52}"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655405AC-C43E-4A4E-87F9-E4F8231192F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D34D3AE9-F5D9-4E6E-8118-52FB8B3766FE}"/>
              </a:ext>
            </a:extLst>
          </p:cNvPr>
          <p:cNvSpPr>
            <a:spLocks noGrp="1"/>
          </p:cNvSpPr>
          <p:nvPr>
            <p:ph type="sldNum" sz="quarter" idx="12"/>
          </p:nvPr>
        </p:nvSpPr>
        <p:spPr/>
        <p:txBody>
          <a:bodyPr/>
          <a:lstStyle/>
          <a:p>
            <a:fld id="{F097AB6B-89A8-47F2-87E2-D4219B045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55144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D5FAD-F33F-4495-8144-AE7471F6F5D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128A43-F16B-4043-B7C8-10C540508FC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B9C06CC-435B-4254-8E9D-3D41B9D5F9F9}"/>
              </a:ext>
            </a:extLst>
          </p:cNvPr>
          <p:cNvSpPr>
            <a:spLocks noGrp="1"/>
          </p:cNvSpPr>
          <p:nvPr>
            <p:ph type="dt" sz="half" idx="10"/>
          </p:nvPr>
        </p:nvSpPr>
        <p:spPr/>
        <p:txBody>
          <a:bodyPr/>
          <a:lstStyle/>
          <a:p>
            <a:fld id="{73CED82D-3072-43B2-B9A2-ED0727296B52}"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E6B9D0D4-7CC3-4E6B-B1DE-ED3A0CE6403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9FD9FDFE-604A-4178-9305-0FF1401DC39A}"/>
              </a:ext>
            </a:extLst>
          </p:cNvPr>
          <p:cNvSpPr>
            <a:spLocks noGrp="1"/>
          </p:cNvSpPr>
          <p:nvPr>
            <p:ph type="sldNum" sz="quarter" idx="12"/>
          </p:nvPr>
        </p:nvSpPr>
        <p:spPr/>
        <p:txBody>
          <a:bodyPr/>
          <a:lstStyle/>
          <a:p>
            <a:fld id="{F097AB6B-89A8-47F2-87E2-D4219B045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9104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04649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0E5CE-7B4A-41BC-BBFE-66956678AA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4D3777-DD67-4025-839D-A4B9A354427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87688E-160E-4506-AA0A-3C98A2E3507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892287-BF99-440E-9EE5-9792930B1D1E}"/>
              </a:ext>
            </a:extLst>
          </p:cNvPr>
          <p:cNvSpPr>
            <a:spLocks noGrp="1"/>
          </p:cNvSpPr>
          <p:nvPr>
            <p:ph type="dt" sz="half" idx="10"/>
          </p:nvPr>
        </p:nvSpPr>
        <p:spPr/>
        <p:txBody>
          <a:bodyPr/>
          <a:lstStyle/>
          <a:p>
            <a:fld id="{73CED82D-3072-43B2-B9A2-ED0727296B52}"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3F5DA551-2EAB-4E70-9175-973BA739124C}"/>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78949B52-F7E9-4C11-807F-712E99292039}"/>
              </a:ext>
            </a:extLst>
          </p:cNvPr>
          <p:cNvSpPr>
            <a:spLocks noGrp="1"/>
          </p:cNvSpPr>
          <p:nvPr>
            <p:ph type="sldNum" sz="quarter" idx="12"/>
          </p:nvPr>
        </p:nvSpPr>
        <p:spPr/>
        <p:txBody>
          <a:bodyPr/>
          <a:lstStyle/>
          <a:p>
            <a:fld id="{F097AB6B-89A8-47F2-87E2-D4219B045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84458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4B90-41FC-4F23-8014-E3B879520853}"/>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95520B-7A33-4296-A137-9CDD085D629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28DC675-1347-43E3-A5B1-4F64EE996BC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5FD4A4B-E068-439B-BFBB-CBD275C0C59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9A67ECE-F1AB-42C4-BD8A-CF30B424AEB7}"/>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E07D46-CA09-443F-BA18-7CF2798A143E}"/>
              </a:ext>
            </a:extLst>
          </p:cNvPr>
          <p:cNvSpPr>
            <a:spLocks noGrp="1"/>
          </p:cNvSpPr>
          <p:nvPr>
            <p:ph type="dt" sz="half" idx="10"/>
          </p:nvPr>
        </p:nvSpPr>
        <p:spPr/>
        <p:txBody>
          <a:bodyPr/>
          <a:lstStyle/>
          <a:p>
            <a:fld id="{73CED82D-3072-43B2-B9A2-ED0727296B52}" type="datetimeFigureOut">
              <a:rPr lang="en-GB" smtClean="0">
                <a:solidFill>
                  <a:prstClr val="black">
                    <a:tint val="75000"/>
                  </a:prstClr>
                </a:solidFill>
              </a:rPr>
              <a:pPr/>
              <a:t>10/01/2018</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68583E9D-FA7B-448E-AD83-F772B60B7D25}"/>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id="{E5A9FF6C-2D75-4BA6-B560-14127BE03580}"/>
              </a:ext>
            </a:extLst>
          </p:cNvPr>
          <p:cNvSpPr>
            <a:spLocks noGrp="1"/>
          </p:cNvSpPr>
          <p:nvPr>
            <p:ph type="sldNum" sz="quarter" idx="12"/>
          </p:nvPr>
        </p:nvSpPr>
        <p:spPr/>
        <p:txBody>
          <a:bodyPr/>
          <a:lstStyle/>
          <a:p>
            <a:fld id="{F097AB6B-89A8-47F2-87E2-D4219B045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7223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3929C-D5C7-431D-A576-ACBDA3FC0E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D36E43-9E4F-43DD-8B7D-AC6C8E6831C8}"/>
              </a:ext>
            </a:extLst>
          </p:cNvPr>
          <p:cNvSpPr>
            <a:spLocks noGrp="1"/>
          </p:cNvSpPr>
          <p:nvPr>
            <p:ph type="dt" sz="half" idx="10"/>
          </p:nvPr>
        </p:nvSpPr>
        <p:spPr/>
        <p:txBody>
          <a:bodyPr/>
          <a:lstStyle/>
          <a:p>
            <a:fld id="{73CED82D-3072-43B2-B9A2-ED0727296B52}" type="datetimeFigureOut">
              <a:rPr lang="en-GB" smtClean="0">
                <a:solidFill>
                  <a:prstClr val="black">
                    <a:tint val="75000"/>
                  </a:prstClr>
                </a:solidFill>
              </a:rPr>
              <a:pPr/>
              <a:t>10/01/2018</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B39821E8-CB2D-4FCF-8F3F-589C88AB6F77}"/>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id="{6F704EE6-54C5-4D87-97DF-5E1ED3ABB44D}"/>
              </a:ext>
            </a:extLst>
          </p:cNvPr>
          <p:cNvSpPr>
            <a:spLocks noGrp="1"/>
          </p:cNvSpPr>
          <p:nvPr>
            <p:ph type="sldNum" sz="quarter" idx="12"/>
          </p:nvPr>
        </p:nvSpPr>
        <p:spPr/>
        <p:txBody>
          <a:bodyPr/>
          <a:lstStyle/>
          <a:p>
            <a:fld id="{F097AB6B-89A8-47F2-87E2-D4219B045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14225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6A401-79A4-4F00-A2EC-7BFAEEF68F5D}"/>
              </a:ext>
            </a:extLst>
          </p:cNvPr>
          <p:cNvSpPr>
            <a:spLocks noGrp="1"/>
          </p:cNvSpPr>
          <p:nvPr>
            <p:ph type="dt" sz="half" idx="10"/>
          </p:nvPr>
        </p:nvSpPr>
        <p:spPr/>
        <p:txBody>
          <a:bodyPr/>
          <a:lstStyle/>
          <a:p>
            <a:fld id="{73CED82D-3072-43B2-B9A2-ED0727296B52}" type="datetimeFigureOut">
              <a:rPr lang="en-GB" smtClean="0">
                <a:solidFill>
                  <a:prstClr val="black">
                    <a:tint val="75000"/>
                  </a:prstClr>
                </a:solidFill>
              </a:rPr>
              <a:pPr/>
              <a:t>10/01/2018</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DAC08D76-92EB-4149-A8C0-30027735E75A}"/>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id="{E5066E01-C617-4F27-9FAD-C53B64F43D8E}"/>
              </a:ext>
            </a:extLst>
          </p:cNvPr>
          <p:cNvSpPr>
            <a:spLocks noGrp="1"/>
          </p:cNvSpPr>
          <p:nvPr>
            <p:ph type="sldNum" sz="quarter" idx="12"/>
          </p:nvPr>
        </p:nvSpPr>
        <p:spPr/>
        <p:txBody>
          <a:bodyPr/>
          <a:lstStyle/>
          <a:p>
            <a:fld id="{F097AB6B-89A8-47F2-87E2-D4219B045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636760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4B463-C5AC-430C-8D51-591EFEB6A72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768CE6-5F88-4C56-AABE-87AC0EADCFF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0D027C-D70C-4704-A656-41E911F8D5F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A49806E-CFD0-4385-B3FD-6EDC6A34E085}"/>
              </a:ext>
            </a:extLst>
          </p:cNvPr>
          <p:cNvSpPr>
            <a:spLocks noGrp="1"/>
          </p:cNvSpPr>
          <p:nvPr>
            <p:ph type="dt" sz="half" idx="10"/>
          </p:nvPr>
        </p:nvSpPr>
        <p:spPr/>
        <p:txBody>
          <a:bodyPr/>
          <a:lstStyle/>
          <a:p>
            <a:fld id="{73CED82D-3072-43B2-B9A2-ED0727296B52}"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E00AC59C-52B5-4E8D-8EC3-D56C1DBEF39C}"/>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AF46EF83-52E3-4633-9376-5459AB9C23A9}"/>
              </a:ext>
            </a:extLst>
          </p:cNvPr>
          <p:cNvSpPr>
            <a:spLocks noGrp="1"/>
          </p:cNvSpPr>
          <p:nvPr>
            <p:ph type="sldNum" sz="quarter" idx="12"/>
          </p:nvPr>
        </p:nvSpPr>
        <p:spPr/>
        <p:txBody>
          <a:bodyPr/>
          <a:lstStyle/>
          <a:p>
            <a:fld id="{F097AB6B-89A8-47F2-87E2-D4219B045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00804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0128-65E9-438E-9BD1-54FD1425FA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91AC403-2E8F-4C6B-B46C-55D3AF6073F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719A1C7-BEB1-4155-9E9F-7808EEE2690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BB8606B-2D51-49B7-B23B-E3AA4681E23A}"/>
              </a:ext>
            </a:extLst>
          </p:cNvPr>
          <p:cNvSpPr>
            <a:spLocks noGrp="1"/>
          </p:cNvSpPr>
          <p:nvPr>
            <p:ph type="dt" sz="half" idx="10"/>
          </p:nvPr>
        </p:nvSpPr>
        <p:spPr/>
        <p:txBody>
          <a:bodyPr/>
          <a:lstStyle/>
          <a:p>
            <a:fld id="{73CED82D-3072-43B2-B9A2-ED0727296B52}"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567873FC-B89D-4FBF-8154-BF608FDA3BD4}"/>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id="{243C1ACC-DBCC-43EE-9E38-343681C226FE}"/>
              </a:ext>
            </a:extLst>
          </p:cNvPr>
          <p:cNvSpPr>
            <a:spLocks noGrp="1"/>
          </p:cNvSpPr>
          <p:nvPr>
            <p:ph type="sldNum" sz="quarter" idx="12"/>
          </p:nvPr>
        </p:nvSpPr>
        <p:spPr/>
        <p:txBody>
          <a:bodyPr/>
          <a:lstStyle/>
          <a:p>
            <a:fld id="{F097AB6B-89A8-47F2-87E2-D4219B045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67614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C3C49-F33C-412B-8A06-52B174F986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6E5105-8AE0-442A-8C92-CA2E0A2677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7D50DD-C5EA-4797-8007-90BC3A48097F}"/>
              </a:ext>
            </a:extLst>
          </p:cNvPr>
          <p:cNvSpPr>
            <a:spLocks noGrp="1"/>
          </p:cNvSpPr>
          <p:nvPr>
            <p:ph type="dt" sz="half" idx="10"/>
          </p:nvPr>
        </p:nvSpPr>
        <p:spPr/>
        <p:txBody>
          <a:bodyPr/>
          <a:lstStyle/>
          <a:p>
            <a:fld id="{73CED82D-3072-43B2-B9A2-ED0727296B52}"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AA1C7CA5-5CD6-4F45-92E8-2E06A325A05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D288C7EA-CF7D-4315-9938-3D4951EC6797}"/>
              </a:ext>
            </a:extLst>
          </p:cNvPr>
          <p:cNvSpPr>
            <a:spLocks noGrp="1"/>
          </p:cNvSpPr>
          <p:nvPr>
            <p:ph type="sldNum" sz="quarter" idx="12"/>
          </p:nvPr>
        </p:nvSpPr>
        <p:spPr/>
        <p:txBody>
          <a:bodyPr/>
          <a:lstStyle/>
          <a:p>
            <a:fld id="{F097AB6B-89A8-47F2-87E2-D4219B045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34106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D2C76F-E303-4497-AF0B-0D80577B808B}"/>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F9D030-BD75-48EA-97F4-47EBB36CF3E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A96B44-090B-4C22-B923-365C3D46CECD}"/>
              </a:ext>
            </a:extLst>
          </p:cNvPr>
          <p:cNvSpPr>
            <a:spLocks noGrp="1"/>
          </p:cNvSpPr>
          <p:nvPr>
            <p:ph type="dt" sz="half" idx="10"/>
          </p:nvPr>
        </p:nvSpPr>
        <p:spPr/>
        <p:txBody>
          <a:bodyPr/>
          <a:lstStyle/>
          <a:p>
            <a:fld id="{73CED82D-3072-43B2-B9A2-ED0727296B52}"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2E10CD36-EBA7-4914-BF16-01F3F40F28E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1C195376-6240-46C7-B868-5AD31993B521}"/>
              </a:ext>
            </a:extLst>
          </p:cNvPr>
          <p:cNvSpPr>
            <a:spLocks noGrp="1"/>
          </p:cNvSpPr>
          <p:nvPr>
            <p:ph type="sldNum" sz="quarter" idx="12"/>
          </p:nvPr>
        </p:nvSpPr>
        <p:spPr/>
        <p:txBody>
          <a:bodyPr/>
          <a:lstStyle/>
          <a:p>
            <a:fld id="{F097AB6B-89A8-47F2-87E2-D4219B045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4702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3870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947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6151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0372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0923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2832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6466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9508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5574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803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3769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1616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6481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675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49969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14549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21207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36605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52470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414971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75526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1570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033708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1244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9289521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03178"/>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842182"/>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665068"/>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5684923"/>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5929906"/>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227285"/>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784492"/>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4423614"/>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BEF65-2447-4BB1-BD75-B4EDB1BCCB48}"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CEB23-517F-485D-9250-682F5816922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3895373"/>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973982"/>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EDE450-D44B-4CA9-B73E-A9A64E3281EC}"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E36C497-DCE3-4B8B-A243-30521D8757A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068209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779818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fontAlgn="base">
              <a:spcBef>
                <a:spcPct val="0"/>
              </a:spcBef>
              <a:spcAft>
                <a:spcPct val="0"/>
              </a:spcAft>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fontAlgn="base">
              <a:spcBef>
                <a:spcPct val="0"/>
              </a:spcBef>
              <a:spcAft>
                <a:spcPct val="0"/>
              </a:spcAft>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pPr>
            <a:fld id="{63FCD501-24B5-4C2D-AF84-3235916DAFF8}" type="slidenum">
              <a:rPr lang="en-GB" smtClean="0">
                <a:solidFill>
                  <a:srgbClr val="000000"/>
                </a:solidFill>
              </a:rPr>
              <a:pPr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269383510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6EF2369-F5E4-425F-9CCE-93F642F36E94}"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9788AC-9875-4704-8F9C-98EB8F634B9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955456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3FCD501-24B5-4C2D-AF84-3235916DAFF8}" type="slidenum">
              <a:rPr lang="en-GB" smtClean="0">
                <a:solidFill>
                  <a:srgbClr val="000000"/>
                </a:solidFill>
              </a:rPr>
              <a:pPr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7188393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CCF570-6173-4922-8ECC-9CA1B9E008F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FDF140-8D1B-4E2C-A841-C1C09E6D1FD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28D03F-0D89-4FF5-8815-20C9803CD6F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CED82D-3072-43B2-B9A2-ED0727296B52}"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708466BC-31AD-4E8C-AE28-FFCCBAE04C0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A410A12C-8DB8-4FB9-A06C-04B0BBEC7D1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097AB6B-89A8-47F2-87E2-D4219B045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278535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B818592-9BE4-4CDF-9B10-43A708DC25A8}" type="datetimeFigureOut">
              <a:rPr lang="en-US" smtClean="0">
                <a:solidFill>
                  <a:prstClr val="black">
                    <a:tint val="75000"/>
                  </a:prstClr>
                </a:solidFill>
              </a:rPr>
              <a:pPr/>
              <a:t>1/10/2018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388B61-4593-4141-BF2C-475B1DB79D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79207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EFDF7-66CC-40B2-AA2B-6C028F47DF69}" type="datetimeFigureOut">
              <a:rPr lang="en-GB" smtClean="0">
                <a:solidFill>
                  <a:prstClr val="black">
                    <a:tint val="75000"/>
                  </a:prstClr>
                </a:solidFill>
              </a:rPr>
              <a:pPr/>
              <a:t>10/01/2018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64EFD5-5549-43CC-98CE-7334322A044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5021790"/>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durhamps.co.uk/wp-content/uploads/2016/06/20150711-1172-w.jpg"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png"/><Relationship Id="rId1" Type="http://schemas.openxmlformats.org/officeDocument/2006/relationships/slideLayout" Target="../slideLayouts/slideLayout17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1.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4.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6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3.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9.xml"/><Relationship Id="rId1" Type="http://schemas.openxmlformats.org/officeDocument/2006/relationships/vmlDrawing" Target="../drawings/vmlDrawing1.vml"/><Relationship Id="rId4" Type="http://schemas.openxmlformats.org/officeDocument/2006/relationships/image" Target="../media/image6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D06344-ADDC-4184-8065-BB68D53140EE}"/>
              </a:ext>
            </a:extLst>
          </p:cNvPr>
          <p:cNvSpPr/>
          <p:nvPr/>
        </p:nvSpPr>
        <p:spPr>
          <a:xfrm>
            <a:off x="0" y="6132909"/>
            <a:ext cx="9144000" cy="725091"/>
          </a:xfrm>
          <a:prstGeom prst="rect">
            <a:avLst/>
          </a:prstGeom>
          <a:solidFill>
            <a:srgbClr val="661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pic>
        <p:nvPicPr>
          <p:cNvPr id="9" name="Picture 8">
            <a:extLst>
              <a:ext uri="{FF2B5EF4-FFF2-40B4-BE49-F238E27FC236}">
                <a16:creationId xmlns:a16="http://schemas.microsoft.com/office/drawing/2014/main" id="{3EC7D902-D778-40C7-9E00-C49A33610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0015" y="5534893"/>
            <a:ext cx="3056359" cy="369416"/>
          </a:xfrm>
          <a:prstGeom prst="rect">
            <a:avLst/>
          </a:prstGeom>
        </p:spPr>
      </p:pic>
      <p:sp>
        <p:nvSpPr>
          <p:cNvPr id="12" name="Rectangle 11">
            <a:extLst>
              <a:ext uri="{FF2B5EF4-FFF2-40B4-BE49-F238E27FC236}">
                <a16:creationId xmlns:a16="http://schemas.microsoft.com/office/drawing/2014/main" id="{C894A848-CC3C-4115-B804-C62634EC468A}"/>
              </a:ext>
            </a:extLst>
          </p:cNvPr>
          <p:cNvSpPr/>
          <p:nvPr/>
        </p:nvSpPr>
        <p:spPr>
          <a:xfrm>
            <a:off x="0" y="0"/>
            <a:ext cx="9144000" cy="1981200"/>
          </a:xfrm>
          <a:prstGeom prst="rect">
            <a:avLst/>
          </a:prstGeom>
          <a:solidFill>
            <a:srgbClr val="661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prstClr val="white"/>
              </a:solidFill>
            </a:endParaRPr>
          </a:p>
        </p:txBody>
      </p:sp>
      <p:sp>
        <p:nvSpPr>
          <p:cNvPr id="13" name="TextBox 12">
            <a:extLst>
              <a:ext uri="{FF2B5EF4-FFF2-40B4-BE49-F238E27FC236}">
                <a16:creationId xmlns:a16="http://schemas.microsoft.com/office/drawing/2014/main" id="{54120D4F-E0FD-4F18-9749-6B0D17D9C99A}"/>
              </a:ext>
            </a:extLst>
          </p:cNvPr>
          <p:cNvSpPr txBox="1"/>
          <p:nvPr/>
        </p:nvSpPr>
        <p:spPr>
          <a:xfrm>
            <a:off x="457200" y="5534893"/>
            <a:ext cx="8686800" cy="1131079"/>
          </a:xfrm>
          <a:prstGeom prst="rect">
            <a:avLst/>
          </a:prstGeom>
          <a:noFill/>
        </p:spPr>
        <p:txBody>
          <a:bodyPr wrap="square" rtlCol="0">
            <a:spAutoFit/>
          </a:bodyPr>
          <a:lstStyle/>
          <a:p>
            <a:r>
              <a:rPr lang="en-GB" sz="1350" i="1" dirty="0">
                <a:solidFill>
                  <a:prstClr val="white"/>
                </a:solidFill>
                <a:latin typeface="Gill Sans MT" panose="020B0502020104020203" pitchFamily="34" charset="0"/>
              </a:rPr>
              <a:t>Cat</a:t>
            </a:r>
          </a:p>
          <a:p>
            <a:endParaRPr lang="en-GB" sz="1350" i="1" dirty="0">
              <a:solidFill>
                <a:prstClr val="white"/>
              </a:solidFill>
              <a:latin typeface="Gill Sans MT" panose="020B0502020104020203" pitchFamily="34" charset="0"/>
            </a:endParaRPr>
          </a:p>
          <a:p>
            <a:endParaRPr lang="en-GB" sz="1350" i="1" dirty="0">
              <a:solidFill>
                <a:prstClr val="white"/>
              </a:solidFill>
              <a:latin typeface="Gill Sans MT" panose="020B0502020104020203" pitchFamily="34" charset="0"/>
            </a:endParaRPr>
          </a:p>
          <a:p>
            <a:r>
              <a:rPr lang="en-GB" sz="1350" i="1" dirty="0">
                <a:solidFill>
                  <a:prstClr val="white"/>
                </a:solidFill>
                <a:latin typeface="Gill Sans MT" panose="020B0502020104020203" pitchFamily="34" charset="0"/>
              </a:rPr>
              <a:t>Cathedrals, Mission and the Power of ‘Place’</a:t>
            </a:r>
          </a:p>
          <a:p>
            <a:r>
              <a:rPr lang="en-GB" sz="1350" i="1" dirty="0">
                <a:solidFill>
                  <a:prstClr val="white"/>
                </a:solidFill>
                <a:latin typeface="Gill Sans MT" panose="020B0502020104020203" pitchFamily="34" charset="0"/>
              </a:rPr>
              <a:t>Past, Present and Future</a:t>
            </a:r>
          </a:p>
        </p:txBody>
      </p:sp>
      <p:sp>
        <p:nvSpPr>
          <p:cNvPr id="10" name="TextBox 9">
            <a:extLst>
              <a:ext uri="{FF2B5EF4-FFF2-40B4-BE49-F238E27FC236}">
                <a16:creationId xmlns:a16="http://schemas.microsoft.com/office/drawing/2014/main" id="{A2FF5E41-75DE-4FFF-842B-49144B5C43EF}"/>
              </a:ext>
            </a:extLst>
          </p:cNvPr>
          <p:cNvSpPr txBox="1"/>
          <p:nvPr/>
        </p:nvSpPr>
        <p:spPr>
          <a:xfrm>
            <a:off x="5562601" y="6204307"/>
            <a:ext cx="3443773" cy="461665"/>
          </a:xfrm>
          <a:prstGeom prst="rect">
            <a:avLst/>
          </a:prstGeom>
          <a:noFill/>
        </p:spPr>
        <p:txBody>
          <a:bodyPr wrap="square" rtlCol="0">
            <a:spAutoFit/>
          </a:bodyPr>
          <a:lstStyle/>
          <a:p>
            <a:pPr algn="r"/>
            <a:r>
              <a:rPr lang="en-GB" sz="1200" dirty="0">
                <a:solidFill>
                  <a:prstClr val="white"/>
                </a:solidFill>
                <a:latin typeface="Gill Sans MT" panose="020B0502020104020203" pitchFamily="34" charset="0"/>
              </a:rPr>
              <a:t>Lambeth Palace</a:t>
            </a:r>
          </a:p>
          <a:p>
            <a:pPr algn="r"/>
            <a:r>
              <a:rPr lang="en-GB" sz="1200" dirty="0">
                <a:solidFill>
                  <a:prstClr val="white"/>
                </a:solidFill>
                <a:latin typeface="Gill Sans MT" panose="020B0502020104020203" pitchFamily="34" charset="0"/>
              </a:rPr>
              <a:t>November 2017</a:t>
            </a:r>
          </a:p>
        </p:txBody>
      </p:sp>
      <p:sp>
        <p:nvSpPr>
          <p:cNvPr id="15" name="TextBox 14">
            <a:extLst>
              <a:ext uri="{FF2B5EF4-FFF2-40B4-BE49-F238E27FC236}">
                <a16:creationId xmlns:a16="http://schemas.microsoft.com/office/drawing/2014/main" id="{696B853B-CF27-43FD-A267-E4F29B27914E}"/>
              </a:ext>
            </a:extLst>
          </p:cNvPr>
          <p:cNvSpPr txBox="1"/>
          <p:nvPr/>
        </p:nvSpPr>
        <p:spPr>
          <a:xfrm>
            <a:off x="785109" y="192028"/>
            <a:ext cx="7573781" cy="1384995"/>
          </a:xfrm>
          <a:prstGeom prst="rect">
            <a:avLst/>
          </a:prstGeom>
          <a:noFill/>
        </p:spPr>
        <p:txBody>
          <a:bodyPr wrap="square" rtlCol="0">
            <a:spAutoFit/>
          </a:bodyPr>
          <a:lstStyle/>
          <a:p>
            <a:pPr algn="ctr"/>
            <a:r>
              <a:rPr lang="en-GB" sz="2800" dirty="0">
                <a:solidFill>
                  <a:srgbClr val="FFC000">
                    <a:lumMod val="60000"/>
                    <a:lumOff val="40000"/>
                  </a:srgbClr>
                </a:solidFill>
                <a:latin typeface="Gill Sans MT" panose="020B0502020104020203" pitchFamily="34" charset="0"/>
              </a:rPr>
              <a:t>Contemporary perspectives: understanding and supporting visitor engagement today  </a:t>
            </a:r>
          </a:p>
          <a:p>
            <a:pPr algn="ctr"/>
            <a:r>
              <a:rPr lang="en-GB" sz="2800" i="1" dirty="0">
                <a:solidFill>
                  <a:srgbClr val="FFC000">
                    <a:lumMod val="60000"/>
                    <a:lumOff val="40000"/>
                  </a:srgbClr>
                </a:solidFill>
                <a:latin typeface="Gill Sans MT" panose="020B0502020104020203" pitchFamily="34" charset="0"/>
              </a:rPr>
              <a:t>Dr Marion Bowman &amp; Professor Simon Coleman</a:t>
            </a: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1070" y="1992162"/>
            <a:ext cx="1848504" cy="4149153"/>
          </a:xfrm>
          <a:prstGeom prst="rect">
            <a:avLst/>
          </a:prstGeom>
        </p:spPr>
      </p:pic>
      <p:pic>
        <p:nvPicPr>
          <p:cNvPr id="11" name="Picture 10"/>
          <p:cNvPicPr>
            <a:picLocks noChangeAspect="1"/>
          </p:cNvPicPr>
          <p:nvPr/>
        </p:nvPicPr>
        <p:blipFill>
          <a:blip r:embed="rId5"/>
          <a:stretch>
            <a:fillRect/>
          </a:stretch>
        </p:blipFill>
        <p:spPr>
          <a:xfrm>
            <a:off x="2217705" y="1981200"/>
            <a:ext cx="3024907" cy="2018999"/>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2076" y="3865296"/>
            <a:ext cx="3024907" cy="2267613"/>
          </a:xfrm>
          <a:prstGeom prst="rect">
            <a:avLst/>
          </a:prstGeom>
        </p:spPr>
      </p:pic>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96516" y="2044482"/>
            <a:ext cx="1778671" cy="4075190"/>
          </a:xfrm>
          <a:prstGeom prst="rect">
            <a:avLst/>
          </a:prstGeom>
        </p:spPr>
      </p:pic>
    </p:spTree>
    <p:extLst>
      <p:ext uri="{BB962C8B-B14F-4D97-AF65-F5344CB8AC3E}">
        <p14:creationId xmlns:p14="http://schemas.microsoft.com/office/powerpoint/2010/main" val="257325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D5437C55-CBEB-448F-A992-B036EED6E0B4}"/>
              </a:ext>
            </a:extLst>
          </p:cNvPr>
          <p:cNvGraphicFramePr/>
          <p:nvPr>
            <p:extLst>
              <p:ext uri="{D42A27DB-BD31-4B8C-83A1-F6EECF244321}">
                <p14:modId xmlns:p14="http://schemas.microsoft.com/office/powerpoint/2010/main" val="3035334702"/>
              </p:ext>
            </p:extLst>
          </p:nvPr>
        </p:nvGraphicFramePr>
        <p:xfrm>
          <a:off x="457200" y="0"/>
          <a:ext cx="80772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4770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artisticPhotocopy trans="29000"/>
                    </a14:imgEffect>
                    <a14:imgEffect>
                      <a14:colorTemperature colorTemp="4156"/>
                    </a14:imgEffect>
                    <a14:imgEffect>
                      <a14:saturation sat="99000"/>
                    </a14:imgEffect>
                  </a14:imgLayer>
                </a14:imgProps>
              </a:ext>
              <a:ext uri="{28A0092B-C50C-407E-A947-70E740481C1C}">
                <a14:useLocalDpi xmlns:a14="http://schemas.microsoft.com/office/drawing/2010/main"/>
              </a:ext>
            </a:extLst>
          </a:blip>
          <a:stretch>
            <a:fillRect/>
          </a:stretch>
        </p:blipFill>
        <p:spPr>
          <a:xfrm>
            <a:off x="6300192" y="3092963"/>
            <a:ext cx="2736304" cy="3648405"/>
          </a:xfrm>
          <a:prstGeom prst="rect">
            <a:avLst/>
          </a:prstGeom>
          <a:effectLst>
            <a:glow rad="127000">
              <a:schemeClr val="accent1">
                <a:alpha val="5000"/>
              </a:schemeClr>
            </a:glow>
            <a:reflection stA="9000" endPos="65000" dist="50800" dir="5400000" sy="-100000" algn="bl" rotWithShape="0"/>
          </a:effectLst>
          <a:scene3d>
            <a:camera prst="orthographicFront"/>
            <a:lightRig rig="glow" dir="t"/>
          </a:scene3d>
        </p:spPr>
      </p:pic>
      <p:sp>
        <p:nvSpPr>
          <p:cNvPr id="2" name="TextBox 1"/>
          <p:cNvSpPr txBox="1"/>
          <p:nvPr/>
        </p:nvSpPr>
        <p:spPr>
          <a:xfrm>
            <a:off x="699795" y="170338"/>
            <a:ext cx="8336701" cy="523220"/>
          </a:xfrm>
          <a:prstGeom prst="rect">
            <a:avLst/>
          </a:prstGeom>
          <a:noFill/>
        </p:spPr>
        <p:txBody>
          <a:bodyPr wrap="square" rtlCol="0">
            <a:spAutoFit/>
          </a:bodyPr>
          <a:lstStyle/>
          <a:p>
            <a:pPr algn="ctr"/>
            <a:r>
              <a:rPr lang="en-GB" sz="2800" b="1" dirty="0">
                <a:latin typeface="Calibri Light" panose="020F0302020204030204" pitchFamily="34" charset="0"/>
              </a:rPr>
              <a:t>Free text quotations from questionnaires</a:t>
            </a:r>
          </a:p>
        </p:txBody>
      </p:sp>
      <p:sp>
        <p:nvSpPr>
          <p:cNvPr id="3" name="TextBox 2"/>
          <p:cNvSpPr txBox="1"/>
          <p:nvPr/>
        </p:nvSpPr>
        <p:spPr>
          <a:xfrm>
            <a:off x="76200" y="990600"/>
            <a:ext cx="8738244" cy="6309420"/>
          </a:xfrm>
          <a:prstGeom prst="rect">
            <a:avLst/>
          </a:prstGeom>
          <a:noFill/>
          <a:effectLst>
            <a:glow rad="127000">
              <a:schemeClr val="accent1">
                <a:alpha val="0"/>
              </a:schemeClr>
            </a:glow>
            <a:reflection stA="11000" endPos="65000" dist="50800" dir="5400000" sy="-100000" algn="bl" rotWithShape="0"/>
          </a:effectLst>
        </p:spPr>
        <p:txBody>
          <a:bodyPr wrap="square" rtlCol="0">
            <a:spAutoFit/>
          </a:bodyPr>
          <a:lstStyle/>
          <a:p>
            <a:r>
              <a:rPr lang="en-GB" sz="2000" b="1" dirty="0">
                <a:solidFill>
                  <a:srgbClr val="002060"/>
                </a:solidFill>
                <a:effectLst>
                  <a:glow rad="127000">
                    <a:srgbClr val="4F81BD">
                      <a:alpha val="17000"/>
                    </a:srgbClr>
                  </a:glow>
                  <a:reflection stA="0" endPos="65000" dist="50800" dir="5400000" sy="-100000" algn="bl" rotWithShape="0"/>
                </a:effectLst>
              </a:rPr>
              <a:t>‘</a:t>
            </a:r>
            <a:r>
              <a:rPr lang="en-GB" sz="2200" b="1" dirty="0">
                <a:solidFill>
                  <a:srgbClr val="002060"/>
                </a:solidFill>
                <a:effectLst>
                  <a:glow rad="127000">
                    <a:srgbClr val="4F81BD">
                      <a:alpha val="17000"/>
                    </a:srgbClr>
                  </a:glow>
                  <a:reflection stA="0" endPos="65000" dist="50800" dir="5400000" sy="-100000" algn="bl" rotWithShape="0"/>
                </a:effectLst>
              </a:rPr>
              <a:t>Thought about my life; the significance of other people's contribution’</a:t>
            </a:r>
          </a:p>
          <a:p>
            <a:pPr algn="ctr"/>
            <a:endParaRPr lang="en-GB" sz="1200" b="1" dirty="0">
              <a:solidFill>
                <a:srgbClr val="002060"/>
              </a:solidFill>
              <a:effectLst>
                <a:glow rad="127000">
                  <a:srgbClr val="4F81BD">
                    <a:alpha val="17000"/>
                  </a:srgbClr>
                </a:glow>
                <a:reflection stA="0" endPos="65000" dist="50800" dir="5400000" sy="-100000" algn="bl" rotWithShape="0"/>
              </a:effectLst>
            </a:endParaRPr>
          </a:p>
          <a:p>
            <a:r>
              <a:rPr lang="en-GB" sz="2200" b="1" dirty="0">
                <a:solidFill>
                  <a:srgbClr val="002060"/>
                </a:solidFill>
                <a:effectLst>
                  <a:glow rad="127000">
                    <a:srgbClr val="4F81BD">
                      <a:alpha val="17000"/>
                    </a:srgbClr>
                  </a:glow>
                  <a:reflection stA="0" endPos="65000" dist="50800" dir="5400000" sy="-100000" algn="bl" rotWithShape="0"/>
                </a:effectLst>
              </a:rPr>
              <a:t>‘Walked around enjoying the PEACE, the mosaics and organ music’</a:t>
            </a:r>
          </a:p>
          <a:p>
            <a:endParaRPr lang="en-GB" sz="1200" b="1" dirty="0">
              <a:solidFill>
                <a:srgbClr val="002060"/>
              </a:solidFill>
              <a:effectLst>
                <a:glow rad="127000">
                  <a:srgbClr val="4F81BD">
                    <a:alpha val="17000"/>
                  </a:srgbClr>
                </a:glow>
                <a:reflection stA="0" endPos="65000" dist="50800" dir="5400000" sy="-100000" algn="bl" rotWithShape="0"/>
              </a:effectLst>
            </a:endParaRPr>
          </a:p>
          <a:p>
            <a:r>
              <a:rPr lang="en-GB" sz="2200" b="1" dirty="0">
                <a:solidFill>
                  <a:srgbClr val="002060"/>
                </a:solidFill>
                <a:effectLst>
                  <a:glow rad="127000">
                    <a:srgbClr val="4F81BD">
                      <a:alpha val="17000"/>
                    </a:srgbClr>
                  </a:glow>
                  <a:reflection stA="0" endPos="65000" dist="50800" dir="5400000" sy="-100000" algn="bl" rotWithShape="0"/>
                </a:effectLst>
              </a:rPr>
              <a:t>‘Wrote a card for the Christmas tree and prayed for Palestine’</a:t>
            </a:r>
          </a:p>
          <a:p>
            <a:endParaRPr lang="en-GB" sz="1200" b="1" dirty="0">
              <a:solidFill>
                <a:srgbClr val="002060"/>
              </a:solidFill>
              <a:effectLst>
                <a:glow rad="127000">
                  <a:srgbClr val="4F81BD">
                    <a:alpha val="17000"/>
                  </a:srgbClr>
                </a:glow>
                <a:reflection stA="0" endPos="65000" dist="50800" dir="5400000" sy="-100000" algn="bl" rotWithShape="0"/>
              </a:effectLst>
            </a:endParaRPr>
          </a:p>
          <a:p>
            <a:r>
              <a:rPr lang="en-GB" sz="2200" b="1" dirty="0">
                <a:solidFill>
                  <a:srgbClr val="002060"/>
                </a:solidFill>
                <a:effectLst>
                  <a:glow rad="127000">
                    <a:srgbClr val="4F81BD">
                      <a:alpha val="17000"/>
                    </a:srgbClr>
                  </a:glow>
                  <a:reflection stA="0" endPos="65000" dist="50800" dir="5400000" sy="-100000" algn="bl" rotWithShape="0"/>
                </a:effectLst>
              </a:rPr>
              <a:t>‘Sat to reflect on those most dear to me, dead and alive’</a:t>
            </a:r>
          </a:p>
          <a:p>
            <a:endParaRPr lang="en-GB" sz="1200" b="1" dirty="0">
              <a:solidFill>
                <a:srgbClr val="002060"/>
              </a:solidFill>
              <a:effectLst>
                <a:glow rad="127000">
                  <a:srgbClr val="4F81BD">
                    <a:alpha val="17000"/>
                  </a:srgbClr>
                </a:glow>
                <a:reflection stA="0" endPos="65000" dist="50800" dir="5400000" sy="-100000" algn="bl" rotWithShape="0"/>
              </a:effectLst>
            </a:endParaRPr>
          </a:p>
          <a:p>
            <a:r>
              <a:rPr lang="en-GB" sz="2200" b="1" dirty="0">
                <a:solidFill>
                  <a:srgbClr val="002060"/>
                </a:solidFill>
                <a:effectLst>
                  <a:glow rad="127000">
                    <a:srgbClr val="4F81BD">
                      <a:alpha val="17000"/>
                    </a:srgbClr>
                  </a:glow>
                  <a:reflection stA="0" endPos="65000" dist="50800" dir="5400000" sy="-100000" algn="bl" rotWithShape="0"/>
                </a:effectLst>
              </a:rPr>
              <a:t>‘Gazed at the Anthony </a:t>
            </a:r>
            <a:r>
              <a:rPr lang="en-GB" sz="2200" b="1" dirty="0" err="1">
                <a:solidFill>
                  <a:srgbClr val="002060"/>
                </a:solidFill>
                <a:effectLst>
                  <a:glow rad="127000">
                    <a:srgbClr val="4F81BD">
                      <a:alpha val="17000"/>
                    </a:srgbClr>
                  </a:glow>
                  <a:reflection stA="0" endPos="65000" dist="50800" dir="5400000" sy="-100000" algn="bl" rotWithShape="0"/>
                </a:effectLst>
              </a:rPr>
              <a:t>Gormley</a:t>
            </a:r>
            <a:r>
              <a:rPr lang="en-GB" sz="2200" b="1" dirty="0">
                <a:solidFill>
                  <a:srgbClr val="002060"/>
                </a:solidFill>
                <a:effectLst>
                  <a:glow rad="127000">
                    <a:srgbClr val="4F81BD">
                      <a:alpha val="17000"/>
                    </a:srgbClr>
                  </a:glow>
                  <a:reflection stA="0" endPos="65000" dist="50800" dir="5400000" sy="-100000" algn="bl" rotWithShape="0"/>
                </a:effectLst>
              </a:rPr>
              <a:t> figure – just amazing’</a:t>
            </a:r>
          </a:p>
          <a:p>
            <a:endParaRPr lang="en-GB" sz="1200" b="1" dirty="0">
              <a:solidFill>
                <a:srgbClr val="002060"/>
              </a:solidFill>
              <a:effectLst>
                <a:glow rad="127000">
                  <a:srgbClr val="4F81BD">
                    <a:alpha val="17000"/>
                  </a:srgbClr>
                </a:glow>
                <a:reflection stA="0" endPos="65000" dist="50800" dir="5400000" sy="-100000" algn="bl" rotWithShape="0"/>
              </a:effectLst>
            </a:endParaRPr>
          </a:p>
          <a:p>
            <a:r>
              <a:rPr lang="en-GB" sz="2200" b="1" dirty="0">
                <a:solidFill>
                  <a:srgbClr val="002060"/>
                </a:solidFill>
                <a:effectLst>
                  <a:glow rad="127000">
                    <a:srgbClr val="4F81BD">
                      <a:alpha val="17000"/>
                    </a:srgbClr>
                  </a:glow>
                  <a:reflection stA="0" endPos="65000" dist="50800" dir="5400000" sy="-100000" algn="bl" rotWithShape="0"/>
                </a:effectLst>
              </a:rPr>
              <a:t>‘Listened to the organ practice’</a:t>
            </a:r>
          </a:p>
          <a:p>
            <a:endParaRPr lang="en-GB" sz="1200" b="1" dirty="0">
              <a:solidFill>
                <a:srgbClr val="002060"/>
              </a:solidFill>
              <a:effectLst>
                <a:glow rad="127000">
                  <a:srgbClr val="4F81BD">
                    <a:alpha val="17000"/>
                  </a:srgbClr>
                </a:glow>
                <a:reflection stA="0" endPos="65000" dist="50800" dir="5400000" sy="-100000" algn="bl" rotWithShape="0"/>
              </a:effectLst>
            </a:endParaRPr>
          </a:p>
          <a:p>
            <a:r>
              <a:rPr lang="en-GB" sz="2200" b="1" dirty="0">
                <a:solidFill>
                  <a:srgbClr val="002060"/>
                </a:solidFill>
                <a:effectLst>
                  <a:glow rad="127000">
                    <a:srgbClr val="4F81BD">
                      <a:alpha val="17000"/>
                    </a:srgbClr>
                  </a:glow>
                  <a:reflection stA="0" endPos="65000" dist="50800" dir="5400000" sy="-100000" algn="bl" rotWithShape="0"/>
                </a:effectLst>
              </a:rPr>
              <a:t>‘Admired architecture’</a:t>
            </a:r>
          </a:p>
          <a:p>
            <a:endParaRPr lang="en-GB" sz="1200" b="1" dirty="0">
              <a:solidFill>
                <a:srgbClr val="002060"/>
              </a:solidFill>
              <a:effectLst>
                <a:glow rad="127000">
                  <a:srgbClr val="4F81BD">
                    <a:alpha val="17000"/>
                  </a:srgbClr>
                </a:glow>
                <a:reflection stA="0" endPos="65000" dist="50800" dir="5400000" sy="-100000" algn="bl" rotWithShape="0"/>
              </a:effectLst>
            </a:endParaRPr>
          </a:p>
          <a:p>
            <a:r>
              <a:rPr lang="en-GB" sz="2200" b="1" dirty="0">
                <a:solidFill>
                  <a:srgbClr val="002060"/>
                </a:solidFill>
                <a:effectLst>
                  <a:glow rad="127000">
                    <a:srgbClr val="4F81BD">
                      <a:alpha val="17000"/>
                    </a:srgbClr>
                  </a:glow>
                  <a:reflection stA="0" endPos="65000" dist="50800" dir="5400000" sy="-100000" algn="bl" rotWithShape="0"/>
                </a:effectLst>
              </a:rPr>
              <a:t>‘Took photos, sat in peace for a while’</a:t>
            </a:r>
          </a:p>
          <a:p>
            <a:endParaRPr lang="en-GB" sz="1200" b="1" dirty="0">
              <a:solidFill>
                <a:srgbClr val="002060"/>
              </a:solidFill>
              <a:effectLst>
                <a:glow rad="127000">
                  <a:srgbClr val="4F81BD">
                    <a:alpha val="17000"/>
                  </a:srgbClr>
                </a:glow>
                <a:reflection stA="0" endPos="65000" dist="50800" dir="5400000" sy="-100000" algn="bl" rotWithShape="0"/>
              </a:effectLst>
            </a:endParaRPr>
          </a:p>
          <a:p>
            <a:r>
              <a:rPr lang="en-GB" sz="2200" b="1" dirty="0">
                <a:solidFill>
                  <a:srgbClr val="002060"/>
                </a:solidFill>
                <a:effectLst>
                  <a:glow rad="127000">
                    <a:srgbClr val="4F81BD">
                      <a:alpha val="17000"/>
                    </a:srgbClr>
                  </a:glow>
                  <a:reflection stA="0" endPos="65000" dist="50800" dir="5400000" sy="-100000" algn="bl" rotWithShape="0"/>
                </a:effectLst>
              </a:rPr>
              <a:t>‘Looked at the beautiful building’ </a:t>
            </a:r>
          </a:p>
          <a:p>
            <a:endParaRPr lang="en-GB" sz="1200" b="1" dirty="0">
              <a:solidFill>
                <a:srgbClr val="002060"/>
              </a:solidFill>
              <a:effectLst>
                <a:glow rad="127000">
                  <a:srgbClr val="4F81BD">
                    <a:alpha val="17000"/>
                  </a:srgbClr>
                </a:glow>
                <a:reflection stA="0" endPos="65000" dist="50800" dir="5400000" sy="-100000" algn="bl" rotWithShape="0"/>
              </a:effectLst>
            </a:endParaRPr>
          </a:p>
          <a:p>
            <a:r>
              <a:rPr lang="en-GB" sz="2200" b="1" dirty="0">
                <a:solidFill>
                  <a:srgbClr val="002060"/>
                </a:solidFill>
                <a:effectLst>
                  <a:glow rad="127000">
                    <a:srgbClr val="4F81BD">
                      <a:alpha val="17000"/>
                    </a:srgbClr>
                  </a:glow>
                  <a:reflection stA="0" endPos="65000" dist="50800" dir="5400000" sy="-100000" algn="bl" rotWithShape="0"/>
                </a:effectLst>
              </a:rPr>
              <a:t>‘Meditated’</a:t>
            </a:r>
          </a:p>
          <a:p>
            <a:endParaRPr lang="en-GB" sz="1200" b="1" dirty="0">
              <a:solidFill>
                <a:srgbClr val="002060"/>
              </a:solidFill>
              <a:effectLst>
                <a:glow rad="127000">
                  <a:srgbClr val="4F81BD">
                    <a:alpha val="17000"/>
                  </a:srgbClr>
                </a:glow>
                <a:reflection stA="0" endPos="65000" dist="50800" dir="5400000" sy="-100000" algn="bl" rotWithShape="0"/>
              </a:effectLst>
            </a:endParaRPr>
          </a:p>
          <a:p>
            <a:r>
              <a:rPr lang="en-GB" sz="2200" b="1" dirty="0">
                <a:solidFill>
                  <a:srgbClr val="002060"/>
                </a:solidFill>
                <a:effectLst>
                  <a:glow rad="127000">
                    <a:srgbClr val="4F81BD">
                      <a:alpha val="17000"/>
                    </a:srgbClr>
                  </a:glow>
                  <a:reflection stA="0" endPos="65000" dist="50800" dir="5400000" sy="-100000" algn="bl" rotWithShape="0"/>
                </a:effectLst>
              </a:rPr>
              <a:t>‘Spoke to someone about the meaning of life’</a:t>
            </a:r>
          </a:p>
          <a:p>
            <a:endParaRPr lang="en-GB" sz="1200" b="1" dirty="0">
              <a:solidFill>
                <a:srgbClr val="002060"/>
              </a:solidFill>
              <a:effectLst>
                <a:glow rad="127000">
                  <a:srgbClr val="4F81BD">
                    <a:alpha val="17000"/>
                  </a:srgbClr>
                </a:glow>
                <a:reflection stA="0" endPos="65000" dist="50800" dir="5400000" sy="-100000" algn="bl" rotWithShape="0"/>
              </a:effectLst>
            </a:endParaRPr>
          </a:p>
          <a:p>
            <a:endParaRPr lang="en-GB" sz="2000" b="1" dirty="0">
              <a:solidFill>
                <a:srgbClr val="002060"/>
              </a:solidFill>
              <a:effectLst>
                <a:glow rad="127000">
                  <a:srgbClr val="4F81BD">
                    <a:alpha val="17000"/>
                  </a:srgbClr>
                </a:glow>
                <a:reflection stA="0" endPos="65000" dist="50800" dir="5400000" sy="-100000" algn="bl" rotWithShape="0"/>
              </a:effectLst>
            </a:endParaRPr>
          </a:p>
        </p:txBody>
      </p:sp>
    </p:spTree>
    <p:extLst>
      <p:ext uri="{BB962C8B-B14F-4D97-AF65-F5344CB8AC3E}">
        <p14:creationId xmlns:p14="http://schemas.microsoft.com/office/powerpoint/2010/main" val="228190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57" y="28433"/>
            <a:ext cx="8939893" cy="6858000"/>
          </a:xfrm>
          <a:prstGeom prst="rect">
            <a:avLst/>
          </a:prstGeom>
        </p:spPr>
      </p:pic>
    </p:spTree>
    <p:extLst>
      <p:ext uri="{BB962C8B-B14F-4D97-AF65-F5344CB8AC3E}">
        <p14:creationId xmlns:p14="http://schemas.microsoft.com/office/powerpoint/2010/main" val="1698116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457201"/>
            <a:ext cx="8153400" cy="6247864"/>
          </a:xfrm>
          <a:prstGeom prst="rect">
            <a:avLst/>
          </a:prstGeom>
        </p:spPr>
        <p:txBody>
          <a:bodyPr wrap="square">
            <a:spAutoFit/>
          </a:bodyPr>
          <a:lstStyle/>
          <a:p>
            <a:r>
              <a:rPr lang="en-GB" sz="2400" b="1" dirty="0">
                <a:latin typeface="Calibri Light" panose="020F0302020204030204" pitchFamily="34" charset="0"/>
              </a:rPr>
              <a:t> </a:t>
            </a:r>
            <a:r>
              <a:rPr lang="en-GB" sz="4000" b="1" dirty="0">
                <a:latin typeface="Calibri Light" panose="020F0302020204030204" pitchFamily="34" charset="0"/>
              </a:rPr>
              <a:t>‘</a:t>
            </a:r>
            <a:r>
              <a:rPr lang="en-GB" sz="4000" b="1" i="1" dirty="0">
                <a:latin typeface="Calibri Light" panose="020F0302020204030204" pitchFamily="34" charset="0"/>
              </a:rPr>
              <a:t>In the same vein that the pilgrim wants to see, touch, and experience the actual objects and places associated with saints and miracles, the tourist is attracted to phenomena and places perceived as genuine and charged with an aura of uniqueness.’</a:t>
            </a:r>
          </a:p>
          <a:p>
            <a:endParaRPr lang="en-GB" sz="4000" dirty="0">
              <a:latin typeface="Calibri Light" panose="020F0302020204030204" pitchFamily="34" charset="0"/>
            </a:endParaRPr>
          </a:p>
          <a:p>
            <a:r>
              <a:rPr lang="en-GB" sz="2000" b="1" dirty="0">
                <a:latin typeface="Calibri Light" panose="020F0302020204030204" pitchFamily="34" charset="0"/>
              </a:rPr>
              <a:t>Susanne Österlund-Pötzsch: ‘The Tourist Gait – walking tactics home and away’, p</a:t>
            </a:r>
            <a:r>
              <a:rPr lang="en-GB" sz="2000" b="1" dirty="0">
                <a:latin typeface="Calibri Light" panose="020F0302020204030204" pitchFamily="34" charset="0"/>
                <a:ea typeface="Calibri" panose="020F0502020204030204" pitchFamily="34" charset="0"/>
                <a:cs typeface="Times New Roman" panose="02020603050405020304" pitchFamily="18" charset="0"/>
              </a:rPr>
              <a:t>2  [http://begivenhedskultur.dk/_events/2009/motion_emotion/proceedings/Oesterlund-Poetzsch.pdf]</a:t>
            </a:r>
            <a:endParaRPr lang="en-GB" sz="2000" b="1" dirty="0">
              <a:latin typeface="Calibri Light" panose="020F0302020204030204" pitchFamily="34" charset="0"/>
            </a:endParaRPr>
          </a:p>
        </p:txBody>
      </p:sp>
    </p:spTree>
    <p:extLst>
      <p:ext uri="{BB962C8B-B14F-4D97-AF65-F5344CB8AC3E}">
        <p14:creationId xmlns:p14="http://schemas.microsoft.com/office/powerpoint/2010/main" val="377533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9104" y="1028922"/>
            <a:ext cx="3191246" cy="2392256"/>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1283" y="3784010"/>
            <a:ext cx="2277337" cy="303357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8589" y="3867388"/>
            <a:ext cx="3456384" cy="2591045"/>
          </a:xfrm>
          <a:prstGeom prst="rect">
            <a:avLst/>
          </a:prstGeom>
        </p:spPr>
      </p:pic>
      <p:sp>
        <p:nvSpPr>
          <p:cNvPr id="9" name="TextBox 8"/>
          <p:cNvSpPr txBox="1"/>
          <p:nvPr/>
        </p:nvSpPr>
        <p:spPr>
          <a:xfrm>
            <a:off x="2051720" y="188640"/>
            <a:ext cx="2088232" cy="369332"/>
          </a:xfrm>
          <a:prstGeom prst="rect">
            <a:avLst/>
          </a:prstGeom>
          <a:noFill/>
        </p:spPr>
        <p:txBody>
          <a:bodyPr wrap="square" rtlCol="0">
            <a:spAutoFit/>
          </a:bodyPr>
          <a:lstStyle/>
          <a:p>
            <a:endParaRPr lang="en-GB" dirty="0">
              <a:solidFill>
                <a:prstClr val="black"/>
              </a:solidFill>
            </a:endParaRPr>
          </a:p>
        </p:txBody>
      </p:sp>
      <p:sp>
        <p:nvSpPr>
          <p:cNvPr id="10" name="TextBox 9"/>
          <p:cNvSpPr txBox="1"/>
          <p:nvPr/>
        </p:nvSpPr>
        <p:spPr>
          <a:xfrm>
            <a:off x="609600" y="115005"/>
            <a:ext cx="7261820" cy="584775"/>
          </a:xfrm>
          <a:prstGeom prst="rect">
            <a:avLst/>
          </a:prstGeom>
          <a:noFill/>
        </p:spPr>
        <p:txBody>
          <a:bodyPr wrap="square" rtlCol="0">
            <a:spAutoFit/>
          </a:bodyPr>
          <a:lstStyle/>
          <a:p>
            <a:r>
              <a:rPr lang="en-GB" sz="2800" b="1" dirty="0">
                <a:solidFill>
                  <a:srgbClr val="1F497D"/>
                </a:solidFill>
              </a:rPr>
              <a:t> </a:t>
            </a:r>
            <a:r>
              <a:rPr lang="en-GB" sz="3200" b="1" dirty="0">
                <a:latin typeface="Calibri Light" panose="020F0302020204030204" pitchFamily="34" charset="0"/>
              </a:rPr>
              <a:t>Cathedrals  As Multivalent Spaces</a:t>
            </a:r>
            <a:endParaRPr lang="en-GB" sz="2800" b="1" dirty="0">
              <a:latin typeface="Calibri Light" panose="020F0302020204030204" pitchFamily="34"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021" y="1077681"/>
            <a:ext cx="2683773" cy="3607141"/>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2660" y="190915"/>
            <a:ext cx="2791690" cy="3112218"/>
          </a:xfrm>
          <a:prstGeom prst="rect">
            <a:avLst/>
          </a:prstGeom>
        </p:spPr>
      </p:pic>
      <p:sp>
        <p:nvSpPr>
          <p:cNvPr id="4" name="TextBox 3">
            <a:extLst>
              <a:ext uri="{FF2B5EF4-FFF2-40B4-BE49-F238E27FC236}">
                <a16:creationId xmlns:a16="http://schemas.microsoft.com/office/drawing/2014/main" id="{8AD71775-5EE3-4DCA-A5E8-D7DAF95A3080}"/>
              </a:ext>
            </a:extLst>
          </p:cNvPr>
          <p:cNvSpPr txBox="1"/>
          <p:nvPr/>
        </p:nvSpPr>
        <p:spPr>
          <a:xfrm>
            <a:off x="457200" y="4953000"/>
            <a:ext cx="2209800" cy="646331"/>
          </a:xfrm>
          <a:prstGeom prst="rect">
            <a:avLst/>
          </a:prstGeom>
          <a:noFill/>
        </p:spPr>
        <p:txBody>
          <a:bodyPr wrap="square" rtlCol="0">
            <a:spAutoFit/>
          </a:bodyPr>
          <a:lstStyle/>
          <a:p>
            <a:r>
              <a:rPr lang="en-GB" dirty="0"/>
              <a:t>Westminster (above)</a:t>
            </a:r>
          </a:p>
          <a:p>
            <a:r>
              <a:rPr lang="en-GB" dirty="0"/>
              <a:t>York (right)</a:t>
            </a:r>
          </a:p>
        </p:txBody>
      </p:sp>
      <p:sp>
        <p:nvSpPr>
          <p:cNvPr id="11" name="TextBox 10">
            <a:extLst>
              <a:ext uri="{FF2B5EF4-FFF2-40B4-BE49-F238E27FC236}">
                <a16:creationId xmlns:a16="http://schemas.microsoft.com/office/drawing/2014/main" id="{CA9E8E47-BFF9-4005-A6D2-5312A5C01C71}"/>
              </a:ext>
            </a:extLst>
          </p:cNvPr>
          <p:cNvSpPr txBox="1"/>
          <p:nvPr/>
        </p:nvSpPr>
        <p:spPr>
          <a:xfrm>
            <a:off x="5488589" y="3421178"/>
            <a:ext cx="3456384" cy="430887"/>
          </a:xfrm>
          <a:prstGeom prst="rect">
            <a:avLst/>
          </a:prstGeom>
          <a:noFill/>
        </p:spPr>
        <p:txBody>
          <a:bodyPr wrap="square" rtlCol="0">
            <a:spAutoFit/>
          </a:bodyPr>
          <a:lstStyle/>
          <a:p>
            <a:r>
              <a:rPr lang="en-GB" sz="1100" dirty="0"/>
              <a:t>Durham shop (above left ) and nave (above right)</a:t>
            </a:r>
          </a:p>
          <a:p>
            <a:r>
              <a:rPr lang="en-GB" sz="1100" dirty="0"/>
              <a:t>Canterbury cloisters (below)</a:t>
            </a:r>
          </a:p>
        </p:txBody>
      </p:sp>
    </p:spTree>
    <p:extLst>
      <p:ext uri="{BB962C8B-B14F-4D97-AF65-F5344CB8AC3E}">
        <p14:creationId xmlns:p14="http://schemas.microsoft.com/office/powerpoint/2010/main" val="1910251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normAutofit fontScale="90000"/>
          </a:bodyPr>
          <a:lstStyle/>
          <a:p>
            <a:r>
              <a:rPr lang="en-GB" sz="4000" dirty="0">
                <a:latin typeface="Calibri Light" panose="020F0302020204030204" pitchFamily="34" charset="0"/>
              </a:rPr>
              <a:t>Cathedrals as places of low thresholds, but high expectations. </a:t>
            </a:r>
            <a:br>
              <a:rPr lang="en-GB" dirty="0"/>
            </a:br>
            <a:r>
              <a:rPr lang="en-GB" sz="1300" dirty="0">
                <a:hlinkClick r:id="rId2"/>
              </a:rPr>
              <a:t>http://www.durhamps.co.uk/wp-content/uploads/2016/06/20150711-1172-w.jpg</a:t>
            </a:r>
            <a:br>
              <a:rPr lang="en-GB" sz="1300" dirty="0"/>
            </a:br>
            <a:r>
              <a:rPr lang="en-GB" sz="1300" dirty="0"/>
              <a:t>Durham Miners Gala</a:t>
            </a:r>
            <a:br>
              <a:rPr lang="en-GB" sz="1300" dirty="0"/>
            </a:br>
            <a:endParaRPr lang="en-GB" sz="130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9199" y="1696034"/>
            <a:ext cx="7522191" cy="5011439"/>
          </a:xfrm>
          <a:prstGeom prst="rect">
            <a:avLst/>
          </a:prstGeom>
        </p:spPr>
      </p:pic>
    </p:spTree>
    <p:extLst>
      <p:ext uri="{BB962C8B-B14F-4D97-AF65-F5344CB8AC3E}">
        <p14:creationId xmlns:p14="http://schemas.microsoft.com/office/powerpoint/2010/main" val="53468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b="1" dirty="0">
                <a:latin typeface="Calibri Light" panose="020F0302020204030204" pitchFamily="34" charset="0"/>
              </a:rPr>
              <a:t>Cathedrals as spaces with codes of access and behaviour</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1600200"/>
            <a:ext cx="6781800" cy="5086349"/>
          </a:xfrm>
          <a:prstGeom prst="rect">
            <a:avLst/>
          </a:prstGeom>
        </p:spPr>
      </p:pic>
    </p:spTree>
    <p:extLst>
      <p:ext uri="{BB962C8B-B14F-4D97-AF65-F5344CB8AC3E}">
        <p14:creationId xmlns:p14="http://schemas.microsoft.com/office/powerpoint/2010/main" val="264311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851" y="857586"/>
            <a:ext cx="2523372" cy="3682759"/>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95326" y="947843"/>
            <a:ext cx="3704890" cy="2924361"/>
          </a:xfrm>
          <a:prstGeom prst="rect">
            <a:avLst/>
          </a:prstGeom>
        </p:spPr>
      </p:pic>
      <p:sp>
        <p:nvSpPr>
          <p:cNvPr id="4" name="Title 3"/>
          <p:cNvSpPr>
            <a:spLocks noGrp="1"/>
          </p:cNvSpPr>
          <p:nvPr>
            <p:ph type="title" idx="4294967295"/>
          </p:nvPr>
        </p:nvSpPr>
        <p:spPr>
          <a:xfrm>
            <a:off x="395536" y="0"/>
            <a:ext cx="8229600" cy="1143000"/>
          </a:xfrm>
        </p:spPr>
        <p:txBody>
          <a:bodyPr/>
          <a:lstStyle/>
          <a:p>
            <a:r>
              <a:rPr lang="en-GB" b="1" dirty="0">
                <a:latin typeface="Calibri Light" panose="020F0302020204030204" pitchFamily="34" charset="0"/>
                <a:cs typeface="Calibri" panose="020F0502020204030204" pitchFamily="34" charset="0"/>
              </a:rPr>
              <a:t>Cathedrals as spaces of Relationality </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4157" y="857586"/>
            <a:ext cx="2235338" cy="3657429"/>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0604" y="4569564"/>
            <a:ext cx="2238891" cy="2085842"/>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8449" y="4569564"/>
            <a:ext cx="2555165" cy="1958765"/>
          </a:xfrm>
          <a:prstGeom prst="rect">
            <a:avLst/>
          </a:prstGeom>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17242" y="4123305"/>
            <a:ext cx="2661058" cy="2430151"/>
          </a:xfrm>
          <a:prstGeom prst="rect">
            <a:avLst/>
          </a:prstGeom>
        </p:spPr>
      </p:pic>
    </p:spTree>
    <p:extLst>
      <p:ext uri="{BB962C8B-B14F-4D97-AF65-F5344CB8AC3E}">
        <p14:creationId xmlns:p14="http://schemas.microsoft.com/office/powerpoint/2010/main" val="3283708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43200" y="2383667"/>
            <a:ext cx="3380243" cy="4506990"/>
          </a:xfrm>
          <a:prstGeom prst="rect">
            <a:avLst/>
          </a:prstGeom>
        </p:spPr>
      </p:pic>
      <p:sp>
        <p:nvSpPr>
          <p:cNvPr id="4" name="Title 3"/>
          <p:cNvSpPr>
            <a:spLocks noGrp="1"/>
          </p:cNvSpPr>
          <p:nvPr>
            <p:ph type="title" idx="4294967295"/>
          </p:nvPr>
        </p:nvSpPr>
        <p:spPr>
          <a:xfrm>
            <a:off x="0" y="109245"/>
            <a:ext cx="9131329" cy="1143000"/>
          </a:xfrm>
        </p:spPr>
        <p:txBody>
          <a:bodyPr>
            <a:normAutofit fontScale="90000"/>
          </a:bodyPr>
          <a:lstStyle/>
          <a:p>
            <a:r>
              <a:rPr lang="en-GB" b="1" dirty="0">
                <a:latin typeface="Calibri Light" panose="020F0302020204030204" pitchFamily="34" charset="0"/>
              </a:rPr>
              <a:t>Cathedrals as Shape-shifters</a:t>
            </a:r>
            <a:br>
              <a:rPr lang="en-GB" b="1" dirty="0">
                <a:latin typeface="Calibri Light" panose="020F0302020204030204" pitchFamily="34" charset="0"/>
              </a:rPr>
            </a:br>
            <a:r>
              <a:rPr lang="en-GB" b="1" dirty="0">
                <a:latin typeface="Calibri Light" panose="020F0302020204030204" pitchFamily="34" charset="0"/>
              </a:rPr>
              <a:t>- the importance of adjacency</a:t>
            </a:r>
            <a:endParaRPr lang="en-GB" b="1" dirty="0">
              <a:latin typeface="Calibri Light" panose="020F0302020204030204" pitchFamily="34" charset="0"/>
              <a:cs typeface="Calibri" panose="020F050202020403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29" y="1562368"/>
            <a:ext cx="3839332" cy="25908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4843" y="4430635"/>
            <a:ext cx="3236486" cy="2427365"/>
          </a:xfrm>
          <a:prstGeom prst="rect">
            <a:avLst/>
          </a:prstGeom>
        </p:spPr>
      </p:pic>
    </p:spTree>
    <p:extLst>
      <p:ext uri="{BB962C8B-B14F-4D97-AF65-F5344CB8AC3E}">
        <p14:creationId xmlns:p14="http://schemas.microsoft.com/office/powerpoint/2010/main" val="797377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Karen Franck and Quentin Stevens (2007) </a:t>
            </a:r>
          </a:p>
        </p:txBody>
      </p:sp>
      <p:sp>
        <p:nvSpPr>
          <p:cNvPr id="3" name="Content Placeholder 2"/>
          <p:cNvSpPr>
            <a:spLocks noGrp="1"/>
          </p:cNvSpPr>
          <p:nvPr>
            <p:ph sz="half" idx="1"/>
          </p:nvPr>
        </p:nvSpPr>
        <p:spPr>
          <a:xfrm>
            <a:off x="628650" y="1825625"/>
            <a:ext cx="6534150" cy="4351338"/>
          </a:xfrm>
        </p:spPr>
        <p:txBody>
          <a:bodyPr/>
          <a:lstStyle/>
          <a:p>
            <a:r>
              <a:rPr lang="en-US" sz="4500" dirty="0">
                <a:latin typeface="+mj-lt"/>
              </a:rPr>
              <a:t>‘Loose’ vs ‘Tight’ spaces‘</a:t>
            </a:r>
          </a:p>
          <a:p>
            <a:endParaRPr lang="en-US" dirty="0"/>
          </a:p>
        </p:txBody>
      </p:sp>
      <p:sp>
        <p:nvSpPr>
          <p:cNvPr id="4" name="Content Placeholder 3"/>
          <p:cNvSpPr>
            <a:spLocks noGrp="1"/>
          </p:cNvSpPr>
          <p:nvPr>
            <p:ph sz="half" idx="2"/>
          </p:nvPr>
        </p:nvSpPr>
        <p:spPr>
          <a:xfrm>
            <a:off x="762000" y="3358718"/>
            <a:ext cx="6991350" cy="2824163"/>
          </a:xfrm>
        </p:spPr>
        <p:txBody>
          <a:bodyPr>
            <a:normAutofit/>
          </a:bodyPr>
          <a:lstStyle/>
          <a:p>
            <a:pPr marL="0" indent="0">
              <a:buNone/>
            </a:pPr>
            <a:r>
              <a:rPr lang="en-US" sz="3200" dirty="0"/>
              <a:t>From</a:t>
            </a:r>
            <a:r>
              <a:rPr lang="en-US" sz="3200" i="1" dirty="0"/>
              <a:t> Loose Space: Possibility and Diversity in Urban Life (2007)</a:t>
            </a:r>
          </a:p>
        </p:txBody>
      </p:sp>
    </p:spTree>
    <p:extLst>
      <p:ext uri="{BB962C8B-B14F-4D97-AF65-F5344CB8AC3E}">
        <p14:creationId xmlns:p14="http://schemas.microsoft.com/office/powerpoint/2010/main" val="266569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800" b="1" dirty="0"/>
              <a:t>Three themes to explore:</a:t>
            </a:r>
          </a:p>
        </p:txBody>
      </p:sp>
      <p:sp>
        <p:nvSpPr>
          <p:cNvPr id="5" name="Content Placeholder 4"/>
          <p:cNvSpPr>
            <a:spLocks noGrp="1"/>
          </p:cNvSpPr>
          <p:nvPr>
            <p:ph idx="1"/>
          </p:nvPr>
        </p:nvSpPr>
        <p:spPr/>
        <p:txBody>
          <a:bodyPr>
            <a:normAutofit/>
          </a:bodyPr>
          <a:lstStyle/>
          <a:p>
            <a:r>
              <a:rPr lang="en-US" sz="3000" dirty="0">
                <a:latin typeface="+mj-lt"/>
              </a:rPr>
              <a:t>Contemporary perspectives: particularly the cathedrals’ multiple roles as liturgical, administrative, urban, and heritage </a:t>
            </a:r>
            <a:r>
              <a:rPr lang="en-US" sz="3000" dirty="0" err="1">
                <a:latin typeface="+mj-lt"/>
              </a:rPr>
              <a:t>centres</a:t>
            </a:r>
            <a:endParaRPr lang="en-US" sz="3000" dirty="0">
              <a:latin typeface="+mj-lt"/>
            </a:endParaRPr>
          </a:p>
          <a:p>
            <a:r>
              <a:rPr lang="en-US" sz="3000" dirty="0">
                <a:latin typeface="+mj-lt"/>
              </a:rPr>
              <a:t>How ‘understanding’ leads to ‘supporting’: the inductive method</a:t>
            </a:r>
          </a:p>
          <a:p>
            <a:r>
              <a:rPr lang="en-US" sz="3000" dirty="0">
                <a:latin typeface="+mj-lt"/>
              </a:rPr>
              <a:t>What is meant by ‘engagement’? Where, when, how, who?</a:t>
            </a:r>
          </a:p>
        </p:txBody>
      </p:sp>
    </p:spTree>
    <p:extLst>
      <p:ext uri="{BB962C8B-B14F-4D97-AF65-F5344CB8AC3E}">
        <p14:creationId xmlns:p14="http://schemas.microsoft.com/office/powerpoint/2010/main" val="27793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304800"/>
            <a:ext cx="7886700" cy="1325563"/>
          </a:xfrm>
        </p:spPr>
        <p:txBody>
          <a:bodyPr/>
          <a:lstStyle/>
          <a:p>
            <a:r>
              <a:rPr lang="en-US" b="1" dirty="0"/>
              <a:t>Franck and Stevens on ‘Loose Space’ (2007: 3)</a:t>
            </a:r>
            <a:endParaRPr lang="en-US" dirty="0"/>
          </a:p>
        </p:txBody>
      </p:sp>
      <p:sp>
        <p:nvSpPr>
          <p:cNvPr id="6" name="Content Placeholder 5"/>
          <p:cNvSpPr>
            <a:spLocks noGrp="1"/>
          </p:cNvSpPr>
          <p:nvPr>
            <p:ph idx="1"/>
          </p:nvPr>
        </p:nvSpPr>
        <p:spPr/>
        <p:txBody>
          <a:bodyPr>
            <a:normAutofit/>
          </a:bodyPr>
          <a:lstStyle/>
          <a:p>
            <a:pPr marL="0" indent="0">
              <a:buNone/>
            </a:pPr>
            <a:r>
              <a:rPr lang="en-US" sz="4050" dirty="0">
                <a:latin typeface="+mj-lt"/>
              </a:rPr>
              <a:t>‘Here is the breathing space of city life, offering opportunities for exploration and discovery, for the unexpected, the unregulated, the spontaneous and the risky.’ </a:t>
            </a:r>
          </a:p>
          <a:p>
            <a:endParaRPr lang="en-US" sz="4050" dirty="0"/>
          </a:p>
        </p:txBody>
      </p:sp>
    </p:spTree>
    <p:extLst>
      <p:ext uri="{BB962C8B-B14F-4D97-AF65-F5344CB8AC3E}">
        <p14:creationId xmlns:p14="http://schemas.microsoft.com/office/powerpoint/2010/main" val="576799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Forms of ‘Openness’ which cathedrals offer</a:t>
            </a:r>
          </a:p>
        </p:txBody>
      </p:sp>
      <p:sp>
        <p:nvSpPr>
          <p:cNvPr id="3" name="Content Placeholder 2"/>
          <p:cNvSpPr>
            <a:spLocks noGrp="1"/>
          </p:cNvSpPr>
          <p:nvPr>
            <p:ph idx="1"/>
          </p:nvPr>
        </p:nvSpPr>
        <p:spPr/>
        <p:txBody>
          <a:bodyPr/>
          <a:lstStyle/>
          <a:p>
            <a:pPr lvl="0"/>
            <a:r>
              <a:rPr lang="en-US" sz="2700" dirty="0">
                <a:latin typeface="+mj-lt"/>
              </a:rPr>
              <a:t>Spiritual Capital Report: ‘open spaces of spiritual possibility’</a:t>
            </a:r>
          </a:p>
          <a:p>
            <a:pPr lvl="0"/>
            <a:r>
              <a:rPr lang="en-US" sz="2700" dirty="0">
                <a:latin typeface="+mj-lt"/>
              </a:rPr>
              <a:t>Andrew Nunn: ‘something around the accessibility of cathedrals’ as part of their attraction</a:t>
            </a:r>
          </a:p>
          <a:p>
            <a:pPr lvl="0"/>
            <a:r>
              <a:rPr lang="en-US" sz="2700" dirty="0">
                <a:latin typeface="+mj-lt"/>
              </a:rPr>
              <a:t>Franck and Stevens: ‘opportunities for exploration and discovery’</a:t>
            </a:r>
          </a:p>
          <a:p>
            <a:endParaRPr lang="en-US" dirty="0"/>
          </a:p>
        </p:txBody>
      </p:sp>
    </p:spTree>
    <p:extLst>
      <p:ext uri="{BB962C8B-B14F-4D97-AF65-F5344CB8AC3E}">
        <p14:creationId xmlns:p14="http://schemas.microsoft.com/office/powerpoint/2010/main" val="415708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Leslie\Desktop\Marion\My Documents\Marion's Pictures\Pilgrimage project\Copies for DH Presentation\IMG_163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27784" y="1009114"/>
            <a:ext cx="3240360" cy="27552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4048" y="4042099"/>
            <a:ext cx="3456384" cy="2591045"/>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541" y="4050783"/>
            <a:ext cx="3433259" cy="2573676"/>
          </a:xfrm>
          <a:prstGeom prst="rect">
            <a:avLst/>
          </a:prstGeom>
        </p:spPr>
      </p:pic>
      <p:sp>
        <p:nvSpPr>
          <p:cNvPr id="4" name="Title 3"/>
          <p:cNvSpPr>
            <a:spLocks noGrp="1"/>
          </p:cNvSpPr>
          <p:nvPr>
            <p:ph type="title" idx="4294967295"/>
          </p:nvPr>
        </p:nvSpPr>
        <p:spPr>
          <a:xfrm>
            <a:off x="0" y="274638"/>
            <a:ext cx="8229600" cy="1143000"/>
          </a:xfrm>
        </p:spPr>
        <p:txBody>
          <a:bodyPr/>
          <a:lstStyle/>
          <a:p>
            <a:r>
              <a:rPr lang="en-GB" sz="3600" b="1" dirty="0">
                <a:solidFill>
                  <a:schemeClr val="tx1"/>
                </a:solidFill>
                <a:latin typeface="Calibri Light" panose="020F0302020204030204" pitchFamily="34" charset="0"/>
                <a:cs typeface="Calibri" panose="020F0502020204030204" pitchFamily="34" charset="0"/>
              </a:rPr>
              <a:t>Loose Spaces </a:t>
            </a:r>
            <a:r>
              <a:rPr lang="en-GB" sz="2800" dirty="0">
                <a:solidFill>
                  <a:schemeClr val="tx1"/>
                </a:solidFill>
                <a:latin typeface="Calibri Light" panose="020F0302020204030204" pitchFamily="34" charset="0"/>
                <a:cs typeface="Calibri" panose="020F0502020204030204" pitchFamily="34" charset="0"/>
              </a:rPr>
              <a:t>where activity is less regulated</a:t>
            </a:r>
            <a:br>
              <a:rPr lang="en-GB" sz="3600" b="1" dirty="0">
                <a:solidFill>
                  <a:srgbClr val="002060"/>
                </a:solidFill>
                <a:latin typeface="Calibri" panose="020F0502020204030204" pitchFamily="34" charset="0"/>
                <a:cs typeface="Calibri" panose="020F0502020204030204" pitchFamily="34" charset="0"/>
              </a:rPr>
            </a:br>
            <a:endParaRPr lang="en-GB"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6051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6"/>
            <a:ext cx="8915400" cy="1325563"/>
          </a:xfrm>
        </p:spPr>
        <p:txBody>
          <a:bodyPr>
            <a:normAutofit/>
          </a:bodyPr>
          <a:lstStyle/>
          <a:p>
            <a:r>
              <a:rPr lang="en-US" sz="2800" b="1" dirty="0"/>
              <a:t>Quote from a Volunteer about the creation of a ‘tight’ space</a:t>
            </a:r>
          </a:p>
        </p:txBody>
      </p:sp>
      <p:sp>
        <p:nvSpPr>
          <p:cNvPr id="3" name="Content Placeholder 2"/>
          <p:cNvSpPr>
            <a:spLocks noGrp="1"/>
          </p:cNvSpPr>
          <p:nvPr>
            <p:ph idx="1"/>
          </p:nvPr>
        </p:nvSpPr>
        <p:spPr/>
        <p:txBody>
          <a:bodyPr/>
          <a:lstStyle/>
          <a:p>
            <a:pPr marL="0" indent="0">
              <a:buNone/>
            </a:pPr>
            <a:r>
              <a:rPr lang="en-US" sz="3300" dirty="0"/>
              <a:t>‘And that rope business in general. Several people have asked why the ropes go up already 30 minutes before the service, thus blocking the way to the Feretory. Some question the use for ropes at all: Why not let everybody in during the service so that they can see there are no magic rituals going on?’</a:t>
            </a:r>
          </a:p>
          <a:p>
            <a:pPr marL="0" indent="0">
              <a:buNone/>
            </a:pPr>
            <a:endParaRPr lang="en-US" dirty="0"/>
          </a:p>
        </p:txBody>
      </p:sp>
    </p:spTree>
    <p:extLst>
      <p:ext uri="{BB962C8B-B14F-4D97-AF65-F5344CB8AC3E}">
        <p14:creationId xmlns:p14="http://schemas.microsoft.com/office/powerpoint/2010/main" val="771846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Rope as a way of creating ‘Tightness’</a:t>
            </a:r>
          </a:p>
        </p:txBody>
      </p:sp>
      <p:sp>
        <p:nvSpPr>
          <p:cNvPr id="3" name="Content Placeholder 2"/>
          <p:cNvSpPr>
            <a:spLocks noGrp="1"/>
          </p:cNvSpPr>
          <p:nvPr>
            <p:ph idx="1"/>
          </p:nvPr>
        </p:nvSpPr>
        <p:spPr/>
        <p:txBody>
          <a:bodyPr/>
          <a:lstStyle/>
          <a:p>
            <a:r>
              <a:rPr lang="en-US" sz="2400" dirty="0"/>
              <a:t>Often temporary – enable the flexible choreography of the cathedral</a:t>
            </a:r>
          </a:p>
          <a:p>
            <a:r>
              <a:rPr lang="en-US" sz="2400" dirty="0"/>
              <a:t>Allows one to view ‘other’ space, but not enter it</a:t>
            </a:r>
          </a:p>
          <a:p>
            <a:r>
              <a:rPr lang="en-US" sz="2400" dirty="0"/>
              <a:t>Often visibly operated by verger/sacristan/volunteer</a:t>
            </a:r>
          </a:p>
          <a:p>
            <a:r>
              <a:rPr lang="en-US" sz="2400" dirty="0"/>
              <a:t>Boundary-object that both reinforces exclusion (produces ‘tightness’) and suggests the possibility of its removal (relaxation into ‘looseness’)</a:t>
            </a:r>
          </a:p>
          <a:p>
            <a:r>
              <a:rPr lang="en-US" sz="2400" dirty="0"/>
              <a:t>Requires specific knowledge and authority for its operation</a:t>
            </a:r>
          </a:p>
          <a:p>
            <a:endParaRPr lang="en-US" dirty="0"/>
          </a:p>
        </p:txBody>
      </p:sp>
    </p:spTree>
    <p:extLst>
      <p:ext uri="{BB962C8B-B14F-4D97-AF65-F5344CB8AC3E}">
        <p14:creationId xmlns:p14="http://schemas.microsoft.com/office/powerpoint/2010/main" val="19059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Ropes</a:t>
            </a:r>
          </a:p>
        </p:txBody>
      </p:sp>
      <p:pic>
        <p:nvPicPr>
          <p:cNvPr id="2050"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94731" y="1524000"/>
            <a:ext cx="302115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800" y="1549021"/>
            <a:ext cx="4351533" cy="4500942"/>
          </a:xfrm>
          <a:prstGeom prst="rect">
            <a:avLst/>
          </a:prstGeom>
        </p:spPr>
      </p:pic>
    </p:spTree>
    <p:extLst>
      <p:ext uri="{BB962C8B-B14F-4D97-AF65-F5344CB8AC3E}">
        <p14:creationId xmlns:p14="http://schemas.microsoft.com/office/powerpoint/2010/main" val="3686339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Candle as means of engagement often productive of looseness </a:t>
            </a:r>
            <a:endParaRPr lang="en-US" dirty="0"/>
          </a:p>
        </p:txBody>
      </p:sp>
      <p:sp>
        <p:nvSpPr>
          <p:cNvPr id="3" name="Content Placeholder 2"/>
          <p:cNvSpPr>
            <a:spLocks noGrp="1"/>
          </p:cNvSpPr>
          <p:nvPr>
            <p:ph idx="1"/>
          </p:nvPr>
        </p:nvSpPr>
        <p:spPr/>
        <p:txBody>
          <a:bodyPr>
            <a:normAutofit/>
          </a:bodyPr>
          <a:lstStyle/>
          <a:p>
            <a:r>
              <a:rPr lang="en-US" dirty="0"/>
              <a:t>Part of both formal liturgy and less formal spaces around cathedral</a:t>
            </a:r>
          </a:p>
          <a:p>
            <a:r>
              <a:rPr lang="en-US" dirty="0"/>
              <a:t>Used in both public and private contexts of action</a:t>
            </a:r>
          </a:p>
          <a:p>
            <a:r>
              <a:rPr lang="en-US" dirty="0"/>
              <a:t>Visibly ‘operated’ by visitors</a:t>
            </a:r>
          </a:p>
          <a:p>
            <a:r>
              <a:rPr lang="en-US" dirty="0"/>
              <a:t>Both commercial and non-commercial object</a:t>
            </a:r>
          </a:p>
          <a:p>
            <a:r>
              <a:rPr lang="en-US" dirty="0"/>
              <a:t>Like rope, can be placed almost anywhere</a:t>
            </a:r>
          </a:p>
          <a:p>
            <a:r>
              <a:rPr lang="en-US" dirty="0"/>
              <a:t>Unlike rope, non-permanent: engages in its own destruction/disappearance through being used</a:t>
            </a:r>
          </a:p>
          <a:p>
            <a:r>
              <a:rPr lang="en-US" dirty="0"/>
              <a:t>Does not require specific knowledge for operation (used by visitors as well as clergy and volunteers): part of both tight and loose operation of space, and contexts that are ambiguously in between</a:t>
            </a:r>
          </a:p>
          <a:p>
            <a:endParaRPr lang="en-US" dirty="0"/>
          </a:p>
        </p:txBody>
      </p:sp>
    </p:spTree>
    <p:extLst>
      <p:ext uri="{BB962C8B-B14F-4D97-AF65-F5344CB8AC3E}">
        <p14:creationId xmlns:p14="http://schemas.microsoft.com/office/powerpoint/2010/main" val="15343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Leslie\Desktop\Marion\My Documents\Marion's Pictures\Pilgrimage project\Copies for DH Presentation\IMG_163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91000" y="228600"/>
            <a:ext cx="4128037" cy="30963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7800" y="3657600"/>
            <a:ext cx="3371884" cy="292333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1776771"/>
            <a:ext cx="3407336" cy="4538746"/>
          </a:xfrm>
          <a:prstGeom prst="rect">
            <a:avLst/>
          </a:prstGeom>
        </p:spPr>
      </p:pic>
      <p:sp>
        <p:nvSpPr>
          <p:cNvPr id="4" name="TextBox 3">
            <a:extLst>
              <a:ext uri="{FF2B5EF4-FFF2-40B4-BE49-F238E27FC236}">
                <a16:creationId xmlns:a16="http://schemas.microsoft.com/office/drawing/2014/main" id="{1DA0B078-9D37-41E2-880E-6D349BAF12F4}"/>
              </a:ext>
            </a:extLst>
          </p:cNvPr>
          <p:cNvSpPr txBox="1"/>
          <p:nvPr/>
        </p:nvSpPr>
        <p:spPr>
          <a:xfrm>
            <a:off x="457200" y="181218"/>
            <a:ext cx="3352800" cy="1569660"/>
          </a:xfrm>
          <a:prstGeom prst="rect">
            <a:avLst/>
          </a:prstGeom>
          <a:noFill/>
        </p:spPr>
        <p:txBody>
          <a:bodyPr wrap="square" rtlCol="0">
            <a:spAutoFit/>
          </a:bodyPr>
          <a:lstStyle/>
          <a:p>
            <a:r>
              <a:rPr lang="en-GB" sz="2400" b="1" dirty="0">
                <a:latin typeface="Calibri Light" panose="020F0302020204030204" pitchFamily="34" charset="0"/>
              </a:rPr>
              <a:t>Examples of Loose Spaces created by candle-lighting and the chance to leave prayers</a:t>
            </a:r>
          </a:p>
        </p:txBody>
      </p:sp>
    </p:spTree>
    <p:extLst>
      <p:ext uri="{BB962C8B-B14F-4D97-AF65-F5344CB8AC3E}">
        <p14:creationId xmlns:p14="http://schemas.microsoft.com/office/powerpoint/2010/main" val="822065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Lego as Means of Engagement </a:t>
            </a:r>
            <a:br>
              <a:rPr lang="en-US" dirty="0"/>
            </a:br>
            <a:endParaRPr lang="en-US" dirty="0"/>
          </a:p>
        </p:txBody>
      </p:sp>
      <p:pic>
        <p:nvPicPr>
          <p:cNvPr id="6" name="Content Placeholder 5"/>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28650" y="2566191"/>
            <a:ext cx="3886200" cy="2584060"/>
          </a:xfrm>
          <a:prstGeom prst="rect">
            <a:avLst/>
          </a:prstGeom>
        </p:spPr>
      </p:pic>
      <p:pic>
        <p:nvPicPr>
          <p:cNvPr id="7" name="Content Placeholder 6"/>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629150" y="2400896"/>
            <a:ext cx="3886200" cy="2914650"/>
          </a:xfrm>
        </p:spPr>
      </p:pic>
    </p:spTree>
    <p:extLst>
      <p:ext uri="{BB962C8B-B14F-4D97-AF65-F5344CB8AC3E}">
        <p14:creationId xmlns:p14="http://schemas.microsoft.com/office/powerpoint/2010/main" val="2417718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Responses to Lego (unedited)</a:t>
            </a:r>
          </a:p>
        </p:txBody>
      </p:sp>
      <p:sp>
        <p:nvSpPr>
          <p:cNvPr id="5" name="Content Placeholder 4"/>
          <p:cNvSpPr>
            <a:spLocks noGrp="1"/>
          </p:cNvSpPr>
          <p:nvPr>
            <p:ph idx="1"/>
          </p:nvPr>
        </p:nvSpPr>
        <p:spPr/>
        <p:txBody>
          <a:bodyPr>
            <a:normAutofit/>
          </a:bodyPr>
          <a:lstStyle/>
          <a:p>
            <a:r>
              <a:rPr lang="en-US" sz="2700" dirty="0"/>
              <a:t>Love the fact my children played a part in this instillation </a:t>
            </a:r>
          </a:p>
          <a:p>
            <a:r>
              <a:rPr lang="en-US" sz="2700" dirty="0"/>
              <a:t>I am so glad that our family was able to work there</a:t>
            </a:r>
          </a:p>
          <a:p>
            <a:r>
              <a:rPr lang="en-US" sz="2700" dirty="0"/>
              <a:t>Placed bricks when the project first began on the first level, foundation builder </a:t>
            </a:r>
            <a:r>
              <a:rPr lang="en-US" sz="2700" dirty="0" err="1"/>
              <a:t>haha</a:t>
            </a:r>
            <a:endParaRPr lang="en-US" sz="2700" dirty="0"/>
          </a:p>
          <a:p>
            <a:r>
              <a:rPr lang="en-US" sz="2700" dirty="0"/>
              <a:t>This is </a:t>
            </a:r>
            <a:r>
              <a:rPr lang="en-US" sz="2700" dirty="0" err="1"/>
              <a:t>awsome</a:t>
            </a:r>
            <a:r>
              <a:rPr lang="en-US" sz="2700" dirty="0"/>
              <a:t> pleased I was a part</a:t>
            </a:r>
          </a:p>
          <a:p>
            <a:r>
              <a:rPr lang="en-US" sz="2700" dirty="0"/>
              <a:t>Glad I made a brick donation</a:t>
            </a:r>
          </a:p>
          <a:p>
            <a:endParaRPr lang="en-US" dirty="0"/>
          </a:p>
        </p:txBody>
      </p:sp>
    </p:spTree>
    <p:extLst>
      <p:ext uri="{BB962C8B-B14F-4D97-AF65-F5344CB8AC3E}">
        <p14:creationId xmlns:p14="http://schemas.microsoft.com/office/powerpoint/2010/main" val="3540276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Three contexts: No. 1: Popularity</a:t>
            </a:r>
          </a:p>
        </p:txBody>
      </p:sp>
      <p:sp>
        <p:nvSpPr>
          <p:cNvPr id="3" name="Content Placeholder 2"/>
          <p:cNvSpPr>
            <a:spLocks noGrp="1"/>
          </p:cNvSpPr>
          <p:nvPr>
            <p:ph idx="1"/>
          </p:nvPr>
        </p:nvSpPr>
        <p:spPr/>
        <p:txBody>
          <a:bodyPr>
            <a:normAutofit/>
          </a:bodyPr>
          <a:lstStyle/>
          <a:p>
            <a:r>
              <a:rPr lang="en-US" sz="1950" dirty="0"/>
              <a:t>Simon Curtis (2016): ‘Against…broader decline [of parish churches]…England’s cathedrals have seen a recovery in attendance, which became especially marked from the mid 1990s and has continued to the present day.’ </a:t>
            </a:r>
          </a:p>
          <a:p>
            <a:r>
              <a:rPr lang="en-US" sz="1950" dirty="0"/>
              <a:t>‘Spiritual Capital: The Present and Future of English Cathedrals’ (2012): over a quarter (27%) of England’s adult population state that they have been to a Church of England cathedral within the last 12 months.</a:t>
            </a:r>
          </a:p>
          <a:p>
            <a:r>
              <a:rPr lang="en-US" sz="1950" dirty="0"/>
              <a:t>Andrew Nunn, Dean of </a:t>
            </a:r>
            <a:r>
              <a:rPr lang="en-US" sz="1950" dirty="0" err="1"/>
              <a:t>Southwark</a:t>
            </a:r>
            <a:r>
              <a:rPr lang="en-US" sz="1950" dirty="0"/>
              <a:t> (Premier's News Hour, 9 November 2017): ‘There is something around the accessibility of cathedrals….It's the fact that we're open all the time so that people come in on their own time.’</a:t>
            </a:r>
          </a:p>
          <a:p>
            <a:r>
              <a:rPr lang="en-US" sz="1950" dirty="0"/>
              <a:t>John Inge, Bishop of Worcester: ‘Behind these figures lie stories of worship, learning, exploring faith and spirituality and encountering God at times of joy and despair.’</a:t>
            </a:r>
          </a:p>
          <a:p>
            <a:endParaRPr lang="en-US" dirty="0"/>
          </a:p>
        </p:txBody>
      </p:sp>
    </p:spTree>
    <p:extLst>
      <p:ext uri="{BB962C8B-B14F-4D97-AF65-F5344CB8AC3E}">
        <p14:creationId xmlns:p14="http://schemas.microsoft.com/office/powerpoint/2010/main" val="23721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5836" y="1032602"/>
            <a:ext cx="3191246" cy="2392256"/>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6624" y="462772"/>
            <a:ext cx="2568349" cy="171308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6062" y="3686083"/>
            <a:ext cx="2277337" cy="3033575"/>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8589" y="3867388"/>
            <a:ext cx="3456384" cy="2591045"/>
          </a:xfrm>
          <a:prstGeom prst="rect">
            <a:avLst/>
          </a:prstGeom>
        </p:spPr>
      </p:pic>
      <p:sp>
        <p:nvSpPr>
          <p:cNvPr id="9" name="TextBox 8"/>
          <p:cNvSpPr txBox="1"/>
          <p:nvPr/>
        </p:nvSpPr>
        <p:spPr>
          <a:xfrm>
            <a:off x="2051720" y="188640"/>
            <a:ext cx="2088232" cy="369332"/>
          </a:xfrm>
          <a:prstGeom prst="rect">
            <a:avLst/>
          </a:prstGeom>
          <a:noFill/>
        </p:spPr>
        <p:txBody>
          <a:bodyPr wrap="square" rtlCol="0">
            <a:spAutoFit/>
          </a:bodyPr>
          <a:lstStyle/>
          <a:p>
            <a:endParaRPr lang="en-GB" dirty="0">
              <a:solidFill>
                <a:prstClr val="black"/>
              </a:solidFill>
            </a:endParaRPr>
          </a:p>
        </p:txBody>
      </p:sp>
      <p:sp>
        <p:nvSpPr>
          <p:cNvPr id="10" name="TextBox 9"/>
          <p:cNvSpPr txBox="1"/>
          <p:nvPr/>
        </p:nvSpPr>
        <p:spPr>
          <a:xfrm>
            <a:off x="1098649" y="162239"/>
            <a:ext cx="7185620" cy="523220"/>
          </a:xfrm>
          <a:prstGeom prst="rect">
            <a:avLst/>
          </a:prstGeom>
          <a:noFill/>
        </p:spPr>
        <p:txBody>
          <a:bodyPr wrap="square" rtlCol="0">
            <a:spAutoFit/>
          </a:bodyPr>
          <a:lstStyle/>
          <a:p>
            <a:r>
              <a:rPr lang="en-GB" sz="2800" b="1" dirty="0">
                <a:latin typeface="Calibri Light" panose="020F0302020204030204" pitchFamily="34" charset="0"/>
              </a:rPr>
              <a:t>ENGAGING WITH CATHEDRALS  </a:t>
            </a: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3021" y="1077681"/>
            <a:ext cx="2683773" cy="3607141"/>
          </a:xfrm>
          <a:prstGeom prst="rect">
            <a:avLst/>
          </a:prstGeom>
        </p:spPr>
      </p:pic>
    </p:spTree>
    <p:extLst>
      <p:ext uri="{BB962C8B-B14F-4D97-AF65-F5344CB8AC3E}">
        <p14:creationId xmlns:p14="http://schemas.microsoft.com/office/powerpoint/2010/main" val="1870707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5068763" y="571429"/>
            <a:ext cx="4578572" cy="3435714"/>
          </a:xfrm>
          <a:prstGeom prst="rect">
            <a:avLst/>
          </a:prstGeom>
        </p:spPr>
      </p:pic>
      <p:pic>
        <p:nvPicPr>
          <p:cNvPr id="6" name="Picture 5">
            <a:extLst>
              <a:ext uri="{FF2B5EF4-FFF2-40B4-BE49-F238E27FC236}">
                <a16:creationId xmlns:a16="http://schemas.microsoft.com/office/drawing/2014/main" id="{E1557464-82AE-485C-BB9C-4598485AE4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4549"/>
          <a:stretch/>
        </p:blipFill>
        <p:spPr>
          <a:xfrm>
            <a:off x="2057400" y="2743200"/>
            <a:ext cx="2397128" cy="4233873"/>
          </a:xfrm>
          <a:prstGeom prst="rect">
            <a:avLst/>
          </a:prstGeom>
        </p:spPr>
      </p:pic>
      <p:pic>
        <p:nvPicPr>
          <p:cNvPr id="8" name="Picture 7">
            <a:extLst>
              <a:ext uri="{FF2B5EF4-FFF2-40B4-BE49-F238E27FC236}">
                <a16:creationId xmlns:a16="http://schemas.microsoft.com/office/drawing/2014/main" id="{E1563E44-6AAE-4C44-97E4-6D08F7F8BC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19" y="0"/>
            <a:ext cx="2422734" cy="3228634"/>
          </a:xfrm>
          <a:prstGeom prst="rect">
            <a:avLst/>
          </a:prstGeom>
        </p:spPr>
      </p:pic>
    </p:spTree>
    <p:extLst>
      <p:ext uri="{BB962C8B-B14F-4D97-AF65-F5344CB8AC3E}">
        <p14:creationId xmlns:p14="http://schemas.microsoft.com/office/powerpoint/2010/main" val="1694896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28999" y="2474830"/>
            <a:ext cx="5715001" cy="4383170"/>
          </a:xfrm>
          <a:prstGeom prst="rect">
            <a:avLst/>
          </a:prstGeom>
        </p:spPr>
      </p:pic>
      <p:pic>
        <p:nvPicPr>
          <p:cNvPr id="3" name="Picture 2"/>
          <p:cNvPicPr>
            <a:picLocks noChangeAspect="1"/>
          </p:cNvPicPr>
          <p:nvPr/>
        </p:nvPicPr>
        <p:blipFill>
          <a:blip r:embed="rId3"/>
          <a:stretch>
            <a:fillRect/>
          </a:stretch>
        </p:blipFill>
        <p:spPr>
          <a:xfrm>
            <a:off x="15922" y="0"/>
            <a:ext cx="5209810" cy="3913753"/>
          </a:xfrm>
          <a:prstGeom prst="rect">
            <a:avLst/>
          </a:prstGeom>
        </p:spPr>
      </p:pic>
    </p:spTree>
    <p:extLst>
      <p:ext uri="{BB962C8B-B14F-4D97-AF65-F5344CB8AC3E}">
        <p14:creationId xmlns:p14="http://schemas.microsoft.com/office/powerpoint/2010/main" val="3700457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E:\York July 2015\CopiedImages\Durham\IMG_094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62218"/>
            <a:ext cx="2914417" cy="38858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6803" y="3697948"/>
            <a:ext cx="4216811" cy="316005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7400" y="42884"/>
            <a:ext cx="2899424" cy="3865898"/>
          </a:xfrm>
          <a:prstGeom prst="rect">
            <a:avLst/>
          </a:prstGeom>
        </p:spPr>
      </p:pic>
    </p:spTree>
    <p:extLst>
      <p:ext uri="{BB962C8B-B14F-4D97-AF65-F5344CB8AC3E}">
        <p14:creationId xmlns:p14="http://schemas.microsoft.com/office/powerpoint/2010/main" val="2459635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30" y="-49536"/>
            <a:ext cx="8229600" cy="1040136"/>
          </a:xfrm>
        </p:spPr>
        <p:txBody>
          <a:bodyPr>
            <a:normAutofit/>
          </a:bodyPr>
          <a:lstStyle/>
          <a:p>
            <a:r>
              <a:rPr lang="en-GB" sz="3600" b="1" dirty="0">
                <a:latin typeface="Calibri Light" panose="020F0302020204030204" pitchFamily="34" charset="0"/>
              </a:rPr>
              <a:t>Quotes about leaving and taking away</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345" y="3702206"/>
            <a:ext cx="3744416" cy="2808312"/>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2551" y="853965"/>
            <a:ext cx="2701625" cy="3722839"/>
          </a:xfrm>
          <a:prstGeom prst="rect">
            <a:avLst/>
          </a:prstGeom>
        </p:spPr>
      </p:pic>
      <p:sp>
        <p:nvSpPr>
          <p:cNvPr id="6" name="Rectangle 5"/>
          <p:cNvSpPr/>
          <p:nvPr/>
        </p:nvSpPr>
        <p:spPr>
          <a:xfrm>
            <a:off x="6289281" y="4809863"/>
            <a:ext cx="2824581" cy="1724190"/>
          </a:xfrm>
          <a:prstGeom prst="rect">
            <a:avLst/>
          </a:prstGeom>
        </p:spPr>
        <p:txBody>
          <a:bodyPr wrap="square">
            <a:spAutoFit/>
          </a:bodyPr>
          <a:lstStyle/>
          <a:p>
            <a:pPr>
              <a:lnSpc>
                <a:spcPct val="80000"/>
              </a:lnSpc>
            </a:pPr>
            <a:r>
              <a:rPr lang="en-GB" sz="2200" i="1" dirty="0">
                <a:latin typeface="Calibri Light" panose="020F0302020204030204" pitchFamily="34" charset="0"/>
                <a:ea typeface="Times New Roman" panose="02020603050405020304" pitchFamily="18" charset="0"/>
              </a:rPr>
              <a:t>“[Purchasing items in the Cathedral] ‘will definitely make them more special to me because of where I bought them”</a:t>
            </a:r>
            <a:endParaRPr lang="en-GB" sz="2200" dirty="0">
              <a:latin typeface="Calibri Light" panose="020F0302020204030204" pitchFamily="34" charset="0"/>
            </a:endParaRPr>
          </a:p>
        </p:txBody>
      </p:sp>
      <p:sp>
        <p:nvSpPr>
          <p:cNvPr id="7" name="Rectangle 6"/>
          <p:cNvSpPr/>
          <p:nvPr/>
        </p:nvSpPr>
        <p:spPr>
          <a:xfrm>
            <a:off x="367904" y="887873"/>
            <a:ext cx="5650480" cy="2463431"/>
          </a:xfrm>
          <a:prstGeom prst="rect">
            <a:avLst/>
          </a:prstGeom>
        </p:spPr>
        <p:txBody>
          <a:bodyPr wrap="square">
            <a:spAutoFit/>
          </a:bodyPr>
          <a:lstStyle/>
          <a:p>
            <a:pPr>
              <a:lnSpc>
                <a:spcPct val="80000"/>
              </a:lnSpc>
            </a:pPr>
            <a:r>
              <a:rPr lang="en-GB" sz="2400" i="1" dirty="0">
                <a:latin typeface="Calibri Light" panose="020F0302020204030204" pitchFamily="34" charset="0"/>
                <a:ea typeface="Times New Roman" panose="02020603050405020304" pitchFamily="18" charset="0"/>
              </a:rPr>
              <a:t>“People have poured out their hearts…their lives and their spirituality into the building… leaving their mark in the form of a candle or a prayer... It could just be just a stone building but it has the daily flow going through and everything has a meaning, and everything has a beauty behind it. It’s like a tapestry, a carpet of stories.”</a:t>
            </a:r>
            <a:r>
              <a:rPr lang="en-GB" sz="2400" dirty="0">
                <a:latin typeface="Calibri Light" panose="020F0302020204030204" pitchFamily="34" charset="0"/>
                <a:ea typeface="Times New Roman" panose="02020603050405020304" pitchFamily="18" charset="0"/>
              </a:rPr>
              <a:t> </a:t>
            </a:r>
            <a:endParaRPr lang="en-GB" sz="2400" dirty="0">
              <a:latin typeface="Calibri Light" panose="020F0302020204030204" pitchFamily="34" charset="0"/>
            </a:endParaRPr>
          </a:p>
        </p:txBody>
      </p:sp>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42259" y="3553475"/>
            <a:ext cx="1571793" cy="1444964"/>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83869" y="5228723"/>
            <a:ext cx="1955304" cy="1302254"/>
          </a:xfrm>
          <a:prstGeom prst="rect">
            <a:avLst/>
          </a:prstGeom>
        </p:spPr>
      </p:pic>
    </p:spTree>
    <p:extLst>
      <p:ext uri="{BB962C8B-B14F-4D97-AF65-F5344CB8AC3E}">
        <p14:creationId xmlns:p14="http://schemas.microsoft.com/office/powerpoint/2010/main" val="617579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York July 2015\CopiedImages\Durham\IMG_150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2"/>
          <a:stretch/>
        </p:blipFill>
        <p:spPr bwMode="auto">
          <a:xfrm>
            <a:off x="35466" y="0"/>
            <a:ext cx="5184576" cy="41948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York July 2015\CopiedImages\Durham\IMG_112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760863"/>
            <a:ext cx="4572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0A674A-B979-4E4C-BFA9-C1D69FA2BB96}"/>
              </a:ext>
            </a:extLst>
          </p:cNvPr>
          <p:cNvSpPr txBox="1"/>
          <p:nvPr/>
        </p:nvSpPr>
        <p:spPr>
          <a:xfrm>
            <a:off x="457200" y="4495800"/>
            <a:ext cx="3581400" cy="1938992"/>
          </a:xfrm>
          <a:prstGeom prst="rect">
            <a:avLst/>
          </a:prstGeom>
          <a:noFill/>
        </p:spPr>
        <p:txBody>
          <a:bodyPr wrap="square" rtlCol="0">
            <a:spAutoFit/>
          </a:bodyPr>
          <a:lstStyle/>
          <a:p>
            <a:r>
              <a:rPr lang="en-GB" sz="2000" dirty="0">
                <a:latin typeface="Calibri Light" panose="020F0302020204030204" pitchFamily="34" charset="0"/>
              </a:rPr>
              <a:t>The importance of where an item is bought and whether or not it shows the building – the fridge magnet as aide memoire and the modern equivalent of a medieval pilgrim badge!</a:t>
            </a:r>
          </a:p>
        </p:txBody>
      </p:sp>
    </p:spTree>
    <p:extLst>
      <p:ext uri="{BB962C8B-B14F-4D97-AF65-F5344CB8AC3E}">
        <p14:creationId xmlns:p14="http://schemas.microsoft.com/office/powerpoint/2010/main" val="3875559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Leslie\Desktop\Marion\My Documents\Marion's Pictures\Pilgrimage project\Canterbury\Canterbury Shop Tiina August 2015\Copy of Canterbury2014 105.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2400" y="228600"/>
            <a:ext cx="5114285" cy="35781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724400" y="1781965"/>
            <a:ext cx="4345568" cy="5057838"/>
          </a:xfrm>
          <a:prstGeom prst="rect">
            <a:avLst/>
          </a:prstGeom>
        </p:spPr>
      </p:pic>
    </p:spTree>
    <p:extLst>
      <p:ext uri="{BB962C8B-B14F-4D97-AF65-F5344CB8AC3E}">
        <p14:creationId xmlns:p14="http://schemas.microsoft.com/office/powerpoint/2010/main" val="1767122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4" y="999871"/>
            <a:ext cx="3888432" cy="4666118"/>
          </a:xfrm>
          <a:prstGeom prst="rect">
            <a:avLst/>
          </a:prstGeom>
        </p:spPr>
      </p:pic>
      <p:pic>
        <p:nvPicPr>
          <p:cNvPr id="4" name="Picture 3"/>
          <p:cNvPicPr>
            <a:picLocks noChangeAspect="1"/>
          </p:cNvPicPr>
          <p:nvPr/>
        </p:nvPicPr>
        <p:blipFill>
          <a:blip r:embed="rId3"/>
          <a:stretch>
            <a:fillRect/>
          </a:stretch>
        </p:blipFill>
        <p:spPr>
          <a:xfrm>
            <a:off x="4499992" y="1062307"/>
            <a:ext cx="4541245" cy="4541245"/>
          </a:xfrm>
          <a:prstGeom prst="rect">
            <a:avLst/>
          </a:prstGeom>
        </p:spPr>
      </p:pic>
    </p:spTree>
    <p:extLst>
      <p:ext uri="{BB962C8B-B14F-4D97-AF65-F5344CB8AC3E}">
        <p14:creationId xmlns:p14="http://schemas.microsoft.com/office/powerpoint/2010/main" val="3549733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1600"/>
          <a:stretch/>
        </p:blipFill>
        <p:spPr>
          <a:xfrm>
            <a:off x="4724400" y="228600"/>
            <a:ext cx="4104456" cy="630932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1000" y="2055590"/>
            <a:ext cx="4025103" cy="4482330"/>
          </a:xfrm>
          <a:prstGeom prst="rect">
            <a:avLst/>
          </a:prstGeom>
        </p:spPr>
      </p:pic>
      <p:sp>
        <p:nvSpPr>
          <p:cNvPr id="4" name="TextBox 3">
            <a:extLst>
              <a:ext uri="{FF2B5EF4-FFF2-40B4-BE49-F238E27FC236}">
                <a16:creationId xmlns:a16="http://schemas.microsoft.com/office/drawing/2014/main" id="{C40D90A9-4AC6-49A2-AB55-B430CB7F726C}"/>
              </a:ext>
            </a:extLst>
          </p:cNvPr>
          <p:cNvSpPr txBox="1"/>
          <p:nvPr/>
        </p:nvSpPr>
        <p:spPr>
          <a:xfrm>
            <a:off x="762000" y="381000"/>
            <a:ext cx="3352800" cy="1631216"/>
          </a:xfrm>
          <a:prstGeom prst="rect">
            <a:avLst/>
          </a:prstGeom>
          <a:noFill/>
        </p:spPr>
        <p:txBody>
          <a:bodyPr wrap="square" rtlCol="0">
            <a:spAutoFit/>
          </a:bodyPr>
          <a:lstStyle/>
          <a:p>
            <a:r>
              <a:rPr lang="en-GB" sz="2000" dirty="0">
                <a:latin typeface="Calibri Light" panose="020F0302020204030204" pitchFamily="34" charset="0"/>
              </a:rPr>
              <a:t>The significance to visitors of photography, especially the potency of the selfie – not just recording but validating experiences</a:t>
            </a:r>
          </a:p>
        </p:txBody>
      </p:sp>
    </p:spTree>
    <p:extLst>
      <p:ext uri="{BB962C8B-B14F-4D97-AF65-F5344CB8AC3E}">
        <p14:creationId xmlns:p14="http://schemas.microsoft.com/office/powerpoint/2010/main" val="17730508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2887-B7C0-4070-A357-AF955E0BFA00}"/>
              </a:ext>
            </a:extLst>
          </p:cNvPr>
          <p:cNvSpPr>
            <a:spLocks noGrp="1"/>
          </p:cNvSpPr>
          <p:nvPr>
            <p:ph type="title"/>
          </p:nvPr>
        </p:nvSpPr>
        <p:spPr>
          <a:xfrm>
            <a:off x="457200" y="274638"/>
            <a:ext cx="8229600" cy="922114"/>
          </a:xfrm>
        </p:spPr>
        <p:txBody>
          <a:bodyPr>
            <a:normAutofit/>
          </a:bodyPr>
          <a:lstStyle/>
          <a:p>
            <a:r>
              <a:rPr lang="en-GB" sz="3600" b="1" dirty="0">
                <a:latin typeface="Calibri Light" panose="020F0302020204030204" pitchFamily="34" charset="0"/>
              </a:rPr>
              <a:t>Pilgrimage Experience Days</a:t>
            </a:r>
          </a:p>
        </p:txBody>
      </p:sp>
      <p:sp>
        <p:nvSpPr>
          <p:cNvPr id="3" name="Text Placeholder 2">
            <a:extLst>
              <a:ext uri="{FF2B5EF4-FFF2-40B4-BE49-F238E27FC236}">
                <a16:creationId xmlns:a16="http://schemas.microsoft.com/office/drawing/2014/main" id="{4734AAA5-3B2E-4F8F-A75F-F81049768AF7}"/>
              </a:ext>
            </a:extLst>
          </p:cNvPr>
          <p:cNvSpPr>
            <a:spLocks noGrp="1"/>
          </p:cNvSpPr>
          <p:nvPr>
            <p:ph type="body" idx="1"/>
          </p:nvPr>
        </p:nvSpPr>
        <p:spPr>
          <a:xfrm>
            <a:off x="457200" y="980728"/>
            <a:ext cx="4040188" cy="554385"/>
          </a:xfrm>
        </p:spPr>
        <p:txBody>
          <a:bodyPr>
            <a:normAutofit/>
          </a:bodyPr>
          <a:lstStyle/>
          <a:p>
            <a:pPr algn="ctr"/>
            <a:r>
              <a:rPr lang="en-GB" sz="2800" dirty="0">
                <a:latin typeface="Calibri Light" panose="020F0302020204030204" pitchFamily="34" charset="0"/>
              </a:rPr>
              <a:t>Westminster: two trails</a:t>
            </a:r>
          </a:p>
        </p:txBody>
      </p:sp>
      <p:sp>
        <p:nvSpPr>
          <p:cNvPr id="4" name="Content Placeholder 3">
            <a:extLst>
              <a:ext uri="{FF2B5EF4-FFF2-40B4-BE49-F238E27FC236}">
                <a16:creationId xmlns:a16="http://schemas.microsoft.com/office/drawing/2014/main" id="{639FB1E0-8064-466C-9159-AFAA7C708654}"/>
              </a:ext>
            </a:extLst>
          </p:cNvPr>
          <p:cNvSpPr>
            <a:spLocks noGrp="1"/>
          </p:cNvSpPr>
          <p:nvPr>
            <p:ph sz="half" idx="2"/>
          </p:nvPr>
        </p:nvSpPr>
        <p:spPr>
          <a:xfrm>
            <a:off x="457200" y="1535113"/>
            <a:ext cx="4040188" cy="4591050"/>
          </a:xfrm>
        </p:spPr>
        <p:txBody>
          <a:bodyPr/>
          <a:lstStyle/>
          <a:p>
            <a:r>
              <a:rPr lang="en-GB" dirty="0">
                <a:latin typeface="Calibri Light" panose="020F0302020204030204" pitchFamily="34" charset="0"/>
              </a:rPr>
              <a:t>Focus on 17</a:t>
            </a:r>
            <a:r>
              <a:rPr lang="en-GB" baseline="30000" dirty="0">
                <a:latin typeface="Calibri Light" panose="020F0302020204030204" pitchFamily="34" charset="0"/>
              </a:rPr>
              <a:t>th</a:t>
            </a:r>
            <a:r>
              <a:rPr lang="en-GB" dirty="0">
                <a:latin typeface="Calibri Light" panose="020F0302020204030204" pitchFamily="34" charset="0"/>
              </a:rPr>
              <a:t> century martyr St John Southworth and his story</a:t>
            </a:r>
          </a:p>
          <a:p>
            <a:r>
              <a:rPr lang="en-GB" dirty="0">
                <a:latin typeface="Calibri Light" panose="020F0302020204030204" pitchFamily="34" charset="0"/>
              </a:rPr>
              <a:t>Relating his life and example to the art and architecture of the cathedral</a:t>
            </a:r>
          </a:p>
          <a:p>
            <a:r>
              <a:rPr lang="en-GB" dirty="0">
                <a:latin typeface="Calibri Light" panose="020F0302020204030204" pitchFamily="34" charset="0"/>
              </a:rPr>
              <a:t>An adults’ prayer trail and a Children’s pilgrimage trail</a:t>
            </a:r>
          </a:p>
          <a:p>
            <a:r>
              <a:rPr lang="en-GB" dirty="0">
                <a:latin typeface="Calibri Light" panose="020F0302020204030204" pitchFamily="34" charset="0"/>
              </a:rPr>
              <a:t>Both had chance to light candles</a:t>
            </a:r>
          </a:p>
          <a:p>
            <a:endParaRPr lang="en-GB" dirty="0"/>
          </a:p>
        </p:txBody>
      </p:sp>
      <p:sp>
        <p:nvSpPr>
          <p:cNvPr id="5" name="Text Placeholder 4">
            <a:extLst>
              <a:ext uri="{FF2B5EF4-FFF2-40B4-BE49-F238E27FC236}">
                <a16:creationId xmlns:a16="http://schemas.microsoft.com/office/drawing/2014/main" id="{292F581F-E4F5-432C-B1C0-763B3F98CF91}"/>
              </a:ext>
            </a:extLst>
          </p:cNvPr>
          <p:cNvSpPr>
            <a:spLocks noGrp="1"/>
          </p:cNvSpPr>
          <p:nvPr>
            <p:ph type="body" sz="quarter" idx="3"/>
          </p:nvPr>
        </p:nvSpPr>
        <p:spPr>
          <a:xfrm>
            <a:off x="4645025" y="980728"/>
            <a:ext cx="4041775" cy="554385"/>
          </a:xfrm>
        </p:spPr>
        <p:txBody>
          <a:bodyPr>
            <a:normAutofit/>
          </a:bodyPr>
          <a:lstStyle/>
          <a:p>
            <a:pPr algn="ctr"/>
            <a:r>
              <a:rPr lang="en-GB" sz="2800" dirty="0">
                <a:latin typeface="Calibri Light" panose="020F0302020204030204" pitchFamily="34" charset="0"/>
              </a:rPr>
              <a:t>Durham trail and guide</a:t>
            </a:r>
          </a:p>
        </p:txBody>
      </p:sp>
      <p:sp>
        <p:nvSpPr>
          <p:cNvPr id="6" name="Content Placeholder 5">
            <a:extLst>
              <a:ext uri="{FF2B5EF4-FFF2-40B4-BE49-F238E27FC236}">
                <a16:creationId xmlns:a16="http://schemas.microsoft.com/office/drawing/2014/main" id="{CDD0E52D-2C3F-4C48-88E4-7F9D42B7C83D}"/>
              </a:ext>
            </a:extLst>
          </p:cNvPr>
          <p:cNvSpPr>
            <a:spLocks noGrp="1"/>
          </p:cNvSpPr>
          <p:nvPr>
            <p:ph sz="quarter" idx="4"/>
          </p:nvPr>
        </p:nvSpPr>
        <p:spPr>
          <a:xfrm>
            <a:off x="4645025" y="1535113"/>
            <a:ext cx="4041775" cy="4591050"/>
          </a:xfrm>
        </p:spPr>
        <p:txBody>
          <a:bodyPr/>
          <a:lstStyle/>
          <a:p>
            <a:r>
              <a:rPr lang="en-GB" dirty="0">
                <a:latin typeface="Calibri Light" panose="020F0302020204030204" pitchFamily="34" charset="0"/>
              </a:rPr>
              <a:t>Self-directed trail around the cathedral, with reflections/points to ponder</a:t>
            </a:r>
          </a:p>
          <a:p>
            <a:r>
              <a:rPr lang="en-GB" dirty="0">
                <a:latin typeface="Calibri Light" panose="020F0302020204030204" pitchFamily="34" charset="0"/>
              </a:rPr>
              <a:t>Option to go on a guided walk with prayers and more spiritual focus</a:t>
            </a:r>
          </a:p>
          <a:p>
            <a:r>
              <a:rPr lang="en-GB" dirty="0">
                <a:latin typeface="Calibri Light" panose="020F0302020204030204" pitchFamily="34" charset="0"/>
              </a:rPr>
              <a:t>Offered a cockle shell to take home or leave at the feretory</a:t>
            </a:r>
          </a:p>
        </p:txBody>
      </p:sp>
    </p:spTree>
    <p:extLst>
      <p:ext uri="{BB962C8B-B14F-4D97-AF65-F5344CB8AC3E}">
        <p14:creationId xmlns:p14="http://schemas.microsoft.com/office/powerpoint/2010/main" val="1614712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Context 2: Visibility</a:t>
            </a:r>
          </a:p>
        </p:txBody>
      </p:sp>
      <p:sp>
        <p:nvSpPr>
          <p:cNvPr id="3" name="Content Placeholder 2"/>
          <p:cNvSpPr>
            <a:spLocks noGrp="1"/>
          </p:cNvSpPr>
          <p:nvPr>
            <p:ph idx="1"/>
          </p:nvPr>
        </p:nvSpPr>
        <p:spPr/>
        <p:txBody>
          <a:bodyPr>
            <a:normAutofit/>
          </a:bodyPr>
          <a:lstStyle/>
          <a:p>
            <a:pPr marL="0" indent="0">
              <a:buNone/>
            </a:pPr>
            <a:r>
              <a:rPr lang="en-US" sz="3600" dirty="0"/>
              <a:t>Judith </a:t>
            </a:r>
            <a:r>
              <a:rPr lang="en-US" sz="3600" dirty="0" err="1"/>
              <a:t>Muskett’s</a:t>
            </a:r>
            <a:r>
              <a:rPr lang="en-US" sz="3600" dirty="0"/>
              <a:t> (2015): ‘shop window’</a:t>
            </a:r>
          </a:p>
          <a:p>
            <a:pPr marL="0" indent="0">
              <a:buNone/>
            </a:pPr>
            <a:r>
              <a:rPr lang="en-US" dirty="0"/>
              <a:t>Cathedrals as the shop window for a spiritual presence in a place</a:t>
            </a:r>
          </a:p>
          <a:p>
            <a:pPr marL="0" indent="0">
              <a:buNone/>
            </a:pPr>
            <a:r>
              <a:rPr lang="en-US" dirty="0"/>
              <a:t>(from </a:t>
            </a:r>
            <a:r>
              <a:rPr lang="en-GB" dirty="0"/>
              <a:t>Judith </a:t>
            </a:r>
            <a:r>
              <a:rPr lang="en-GB" dirty="0" err="1"/>
              <a:t>Muskett</a:t>
            </a:r>
            <a:r>
              <a:rPr lang="en-GB" dirty="0"/>
              <a:t> and Leslie J. Francis </a:t>
            </a:r>
            <a:r>
              <a:rPr lang="en-US" dirty="0"/>
              <a:t>“</a:t>
            </a:r>
            <a:r>
              <a:rPr lang="en-GB" dirty="0"/>
              <a:t>Shaping Cathedral Studies: A Scientific Approach” in </a:t>
            </a:r>
            <a:r>
              <a:rPr lang="en-GB" i="1" dirty="0"/>
              <a:t>Anglican Cathedrals in Modern Life</a:t>
            </a:r>
            <a:r>
              <a:rPr lang="en-GB" dirty="0"/>
              <a:t> edited by Leslie J. Francis)</a:t>
            </a:r>
          </a:p>
          <a:p>
            <a:pPr marL="0" indent="0">
              <a:buNone/>
            </a:pPr>
            <a:endParaRPr lang="en-US" sz="3600" dirty="0"/>
          </a:p>
          <a:p>
            <a:pPr marL="0" indent="0">
              <a:buNone/>
            </a:pPr>
            <a:endParaRPr lang="en-US" sz="3600" dirty="0"/>
          </a:p>
        </p:txBody>
      </p:sp>
    </p:spTree>
    <p:extLst>
      <p:ext uri="{BB962C8B-B14F-4D97-AF65-F5344CB8AC3E}">
        <p14:creationId xmlns:p14="http://schemas.microsoft.com/office/powerpoint/2010/main" val="3889931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12845" y="26158"/>
            <a:ext cx="3352800" cy="658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8600" y="142179"/>
            <a:ext cx="2624805" cy="361752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8564" y="3732403"/>
            <a:ext cx="4105436" cy="3125597"/>
          </a:xfrm>
          <a:prstGeom prst="rect">
            <a:avLst/>
          </a:prstGeom>
        </p:spPr>
      </p:pic>
      <p:sp>
        <p:nvSpPr>
          <p:cNvPr id="4" name="TextBox 3">
            <a:extLst>
              <a:ext uri="{FF2B5EF4-FFF2-40B4-BE49-F238E27FC236}">
                <a16:creationId xmlns:a16="http://schemas.microsoft.com/office/drawing/2014/main" id="{0DCC3E2C-D971-497F-99AF-0FEB992ADE77}"/>
              </a:ext>
            </a:extLst>
          </p:cNvPr>
          <p:cNvSpPr txBox="1"/>
          <p:nvPr/>
        </p:nvSpPr>
        <p:spPr>
          <a:xfrm>
            <a:off x="7091282" y="457200"/>
            <a:ext cx="1752600" cy="2585323"/>
          </a:xfrm>
          <a:prstGeom prst="rect">
            <a:avLst/>
          </a:prstGeom>
          <a:noFill/>
        </p:spPr>
        <p:txBody>
          <a:bodyPr wrap="square" rtlCol="0">
            <a:spAutoFit/>
          </a:bodyPr>
          <a:lstStyle/>
          <a:p>
            <a:r>
              <a:rPr lang="en-GB" dirty="0">
                <a:latin typeface="Calibri Light" panose="020F0302020204030204" pitchFamily="34" charset="0"/>
              </a:rPr>
              <a:t>The importance of the Year of Mercy in how people perceived Westminster Cathedral, and how they saw themselves</a:t>
            </a:r>
          </a:p>
        </p:txBody>
      </p:sp>
    </p:spTree>
    <p:extLst>
      <p:ext uri="{BB962C8B-B14F-4D97-AF65-F5344CB8AC3E}">
        <p14:creationId xmlns:p14="http://schemas.microsoft.com/office/powerpoint/2010/main" val="2940011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0734" y="137440"/>
            <a:ext cx="4363266" cy="5821120"/>
          </a:xfrm>
          <a:prstGeom prst="rect">
            <a:avLst/>
          </a:prstGeom>
        </p:spPr>
      </p:pic>
      <p:pic>
        <p:nvPicPr>
          <p:cNvPr id="6" name="Picture 5"/>
          <p:cNvPicPr>
            <a:picLocks noChangeAspect="1"/>
          </p:cNvPicPr>
          <p:nvPr/>
        </p:nvPicPr>
        <p:blipFill>
          <a:blip r:embed="rId3"/>
          <a:stretch>
            <a:fillRect/>
          </a:stretch>
        </p:blipFill>
        <p:spPr>
          <a:xfrm>
            <a:off x="54591" y="0"/>
            <a:ext cx="4249280" cy="566977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6200" y="3638266"/>
            <a:ext cx="2367897" cy="3200400"/>
          </a:xfrm>
          <a:prstGeom prst="rect">
            <a:avLst/>
          </a:prstGeom>
        </p:spPr>
      </p:pic>
    </p:spTree>
    <p:extLst>
      <p:ext uri="{BB962C8B-B14F-4D97-AF65-F5344CB8AC3E}">
        <p14:creationId xmlns:p14="http://schemas.microsoft.com/office/powerpoint/2010/main" val="1102763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6825" y="-152400"/>
          <a:ext cx="9381437" cy="6629400"/>
        </p:xfrm>
        <a:graphic>
          <a:graphicData uri="http://schemas.openxmlformats.org/presentationml/2006/ole">
            <mc:AlternateContent xmlns:mc="http://schemas.openxmlformats.org/markup-compatibility/2006">
              <mc:Choice xmlns:v="urn:schemas-microsoft-com:vml" Requires="v">
                <p:oleObj spid="_x0000_s2064" name="Acrobat Document" r:id="rId3" imgW="8019943" imgH="5667255" progId="Acrobat.Document.2015">
                  <p:embed/>
                </p:oleObj>
              </mc:Choice>
              <mc:Fallback>
                <p:oleObj name="Acrobat Document" r:id="rId3" imgW="8019943" imgH="5667255" progId="Acrobat.Document.2015">
                  <p:embed/>
                  <p:pic>
                    <p:nvPicPr>
                      <p:cNvPr id="0" name=""/>
                      <p:cNvPicPr/>
                      <p:nvPr/>
                    </p:nvPicPr>
                    <p:blipFill>
                      <a:blip r:embed="rId4"/>
                      <a:stretch>
                        <a:fillRect/>
                      </a:stretch>
                    </p:blipFill>
                    <p:spPr>
                      <a:xfrm>
                        <a:off x="-6825" y="-152400"/>
                        <a:ext cx="9381437" cy="6629400"/>
                      </a:xfrm>
                      <a:prstGeom prst="rect">
                        <a:avLst/>
                      </a:prstGeom>
                    </p:spPr>
                  </p:pic>
                </p:oleObj>
              </mc:Fallback>
            </mc:AlternateContent>
          </a:graphicData>
        </a:graphic>
      </p:graphicFrame>
    </p:spTree>
    <p:extLst>
      <p:ext uri="{BB962C8B-B14F-4D97-AF65-F5344CB8AC3E}">
        <p14:creationId xmlns:p14="http://schemas.microsoft.com/office/powerpoint/2010/main" val="3666372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823937"/>
          </a:xfrm>
          <a:prstGeom prst="rect">
            <a:avLst/>
          </a:prstGeom>
        </p:spPr>
        <p:txBody>
          <a:bodyPr wrap="square">
            <a:spAutoFit/>
          </a:bodyPr>
          <a:lstStyle/>
          <a:p>
            <a:pPr marL="342900" indent="-342900">
              <a:lnSpc>
                <a:spcPct val="90000"/>
              </a:lnSpc>
              <a:buFont typeface="Arial" panose="020B0604020202020204" pitchFamily="34" charset="0"/>
              <a:buChar char="•"/>
            </a:pPr>
            <a:endParaRPr lang="en-GB" sz="2000" b="1" dirty="0">
              <a:solidFill>
                <a:srgbClr val="002060"/>
              </a:solidFill>
              <a:ea typeface="Calibri" panose="020F0502020204030204" pitchFamily="34" charset="0"/>
              <a:cs typeface="Times New Roman" panose="02020603050405020304" pitchFamily="18" charset="0"/>
            </a:endParaRPr>
          </a:p>
          <a:p>
            <a:pPr marL="342900" indent="-342900">
              <a:lnSpc>
                <a:spcPct val="90000"/>
              </a:lnSpc>
              <a:buFont typeface="Arial" panose="020B0604020202020204" pitchFamily="34" charset="0"/>
              <a:buChar char="•"/>
            </a:pPr>
            <a:r>
              <a:rPr lang="en-GB" sz="2000" b="1" dirty="0">
                <a:latin typeface="Calibri Light" panose="020F0302020204030204" pitchFamily="34" charset="0"/>
                <a:ea typeface="Calibri" panose="020F0502020204030204" pitchFamily="34" charset="0"/>
                <a:cs typeface="Times New Roman" panose="02020603050405020304" pitchFamily="18" charset="0"/>
              </a:rPr>
              <a:t>Pilgrim/tourist: </a:t>
            </a:r>
            <a:r>
              <a:rPr lang="en-GB" sz="2000" dirty="0">
                <a:latin typeface="Calibri Light" panose="020F0302020204030204" pitchFamily="34" charset="0"/>
                <a:ea typeface="Calibri" panose="020F0502020204030204" pitchFamily="34" charset="0"/>
                <a:cs typeface="Times New Roman" panose="02020603050405020304" pitchFamily="18" charset="0"/>
              </a:rPr>
              <a:t>not either/or  - can be both/and with movement along a continuum</a:t>
            </a:r>
            <a:r>
              <a:rPr lang="en-GB" sz="2000" dirty="0">
                <a:latin typeface="Calibri Light" panose="020F0302020204030204" pitchFamily="34" charset="0"/>
                <a:cs typeface="Arial" panose="020B0604020202020204" pitchFamily="34" charset="0"/>
              </a:rPr>
              <a:t> </a:t>
            </a:r>
          </a:p>
          <a:p>
            <a:pPr marL="342900" indent="-342900">
              <a:lnSpc>
                <a:spcPct val="90000"/>
              </a:lnSpc>
              <a:buFont typeface="Arial" panose="020B0604020202020204" pitchFamily="34" charset="0"/>
              <a:buChar char="•"/>
            </a:pPr>
            <a:endParaRPr lang="en-GB" sz="2000"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90000"/>
              </a:lnSpc>
              <a:buFont typeface="Arial" panose="020B0604020202020204" pitchFamily="34" charset="0"/>
              <a:buChar char="•"/>
            </a:pPr>
            <a:r>
              <a:rPr lang="en-GB" sz="2000" dirty="0">
                <a:latin typeface="Calibri Light" panose="020F0302020204030204" pitchFamily="34" charset="0"/>
                <a:ea typeface="Calibri" panose="020F0502020204030204" pitchFamily="34" charset="0"/>
                <a:cs typeface="Times New Roman" panose="02020603050405020304" pitchFamily="18" charset="0"/>
              </a:rPr>
              <a:t>Cathedrals contain </a:t>
            </a:r>
            <a:r>
              <a:rPr lang="en-GB" sz="2000" b="1" dirty="0">
                <a:latin typeface="Calibri Light" panose="020F0302020204030204" pitchFamily="34" charset="0"/>
                <a:ea typeface="Calibri" panose="020F0502020204030204" pitchFamily="34" charset="0"/>
                <a:cs typeface="Times New Roman" panose="02020603050405020304" pitchFamily="18" charset="0"/>
              </a:rPr>
              <a:t>tight and loose</a:t>
            </a:r>
            <a:r>
              <a:rPr lang="en-GB" sz="2000" dirty="0">
                <a:latin typeface="Calibri Light" panose="020F0302020204030204" pitchFamily="34" charset="0"/>
                <a:ea typeface="Calibri" panose="020F0502020204030204" pitchFamily="34" charset="0"/>
                <a:cs typeface="Times New Roman" panose="02020603050405020304" pitchFamily="18" charset="0"/>
              </a:rPr>
              <a:t> </a:t>
            </a:r>
            <a:r>
              <a:rPr lang="en-GB" sz="2000" b="1" dirty="0">
                <a:latin typeface="Calibri Light" panose="020F0302020204030204" pitchFamily="34" charset="0"/>
                <a:ea typeface="Calibri" panose="020F0502020204030204" pitchFamily="34" charset="0"/>
                <a:cs typeface="Times New Roman" panose="02020603050405020304" pitchFamily="18" charset="0"/>
              </a:rPr>
              <a:t>spaces:</a:t>
            </a:r>
            <a:r>
              <a:rPr lang="en-GB" sz="2000" dirty="0">
                <a:latin typeface="Calibri Light" panose="020F0302020204030204" pitchFamily="34" charset="0"/>
                <a:ea typeface="Calibri" panose="020F0502020204030204" pitchFamily="34" charset="0"/>
                <a:cs typeface="Times New Roman" panose="02020603050405020304" pitchFamily="18" charset="0"/>
              </a:rPr>
              <a:t> Loose spaces can be </a:t>
            </a:r>
            <a:r>
              <a:rPr lang="en-GB" sz="2000" b="1" dirty="0">
                <a:latin typeface="Calibri Light" panose="020F0302020204030204" pitchFamily="34" charset="0"/>
                <a:ea typeface="Calibri" panose="020F0502020204030204" pitchFamily="34" charset="0"/>
                <a:cs typeface="Times New Roman" panose="02020603050405020304" pitchFamily="18" charset="0"/>
              </a:rPr>
              <a:t>significant</a:t>
            </a:r>
          </a:p>
          <a:p>
            <a:pPr marL="342900" indent="-342900">
              <a:lnSpc>
                <a:spcPct val="90000"/>
              </a:lnSpc>
              <a:buFont typeface="Arial" panose="020B0604020202020204" pitchFamily="34" charset="0"/>
              <a:buChar char="•"/>
            </a:pPr>
            <a:endParaRPr lang="en-GB" sz="2000"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90000"/>
              </a:lnSpc>
              <a:buFont typeface="Arial" panose="020B0604020202020204" pitchFamily="34" charset="0"/>
              <a:buChar char="•"/>
            </a:pPr>
            <a:r>
              <a:rPr lang="en-GB" sz="2000" dirty="0">
                <a:latin typeface="Calibri Light" panose="020F0302020204030204" pitchFamily="34" charset="0"/>
                <a:ea typeface="Calibri" panose="020F0502020204030204" pitchFamily="34" charset="0"/>
                <a:cs typeface="Times New Roman" panose="02020603050405020304" pitchFamily="18" charset="0"/>
              </a:rPr>
              <a:t>The significance of </a:t>
            </a:r>
            <a:r>
              <a:rPr lang="en-GB" sz="2000" b="1" dirty="0">
                <a:latin typeface="Calibri Light" panose="020F0302020204030204" pitchFamily="34" charset="0"/>
                <a:ea typeface="Calibri" panose="020F0502020204030204" pitchFamily="34" charset="0"/>
                <a:cs typeface="Times New Roman" panose="02020603050405020304" pitchFamily="18" charset="0"/>
              </a:rPr>
              <a:t>adjacencies</a:t>
            </a:r>
            <a:r>
              <a:rPr lang="en-GB" sz="2000" dirty="0">
                <a:latin typeface="Calibri Light" panose="020F0302020204030204" pitchFamily="34" charset="0"/>
                <a:ea typeface="Calibri" panose="020F0502020204030204" pitchFamily="34" charset="0"/>
                <a:cs typeface="Times New Roman" panose="02020603050405020304" pitchFamily="18" charset="0"/>
              </a:rPr>
              <a:t> and </a:t>
            </a:r>
            <a:r>
              <a:rPr lang="en-GB" sz="2000" b="1" dirty="0">
                <a:latin typeface="Calibri Light" panose="020F0302020204030204" pitchFamily="34" charset="0"/>
                <a:ea typeface="Calibri" panose="020F0502020204030204" pitchFamily="34" charset="0"/>
                <a:cs typeface="Times New Roman" panose="02020603050405020304" pitchFamily="18" charset="0"/>
              </a:rPr>
              <a:t>access:</a:t>
            </a:r>
            <a:r>
              <a:rPr lang="en-GB" sz="2000" dirty="0">
                <a:latin typeface="Calibri Light" panose="020F0302020204030204" pitchFamily="34" charset="0"/>
                <a:ea typeface="Calibri" panose="020F0502020204030204" pitchFamily="34" charset="0"/>
                <a:cs typeface="Times New Roman" panose="02020603050405020304" pitchFamily="18" charset="0"/>
              </a:rPr>
              <a:t> the ways cathedrals house different activities, often simultaneously, within close proximity. Fuzzy boundaries can be potent! </a:t>
            </a:r>
          </a:p>
          <a:p>
            <a:pPr marL="342900" indent="-342900">
              <a:lnSpc>
                <a:spcPct val="90000"/>
              </a:lnSpc>
              <a:buFont typeface="Arial" panose="020B0604020202020204" pitchFamily="34" charset="0"/>
              <a:buChar char="•"/>
            </a:pPr>
            <a:endParaRPr lang="en-GB" sz="2000"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90000"/>
              </a:lnSpc>
              <a:buFont typeface="Arial" panose="020B0604020202020204" pitchFamily="34" charset="0"/>
              <a:buChar char="•"/>
            </a:pPr>
            <a:r>
              <a:rPr lang="en-GB" sz="2000" dirty="0">
                <a:latin typeface="Calibri Light" panose="020F0302020204030204" pitchFamily="34" charset="0"/>
                <a:ea typeface="Calibri" panose="020F0502020204030204" pitchFamily="34" charset="0"/>
                <a:cs typeface="Times New Roman" panose="02020603050405020304" pitchFamily="18" charset="0"/>
              </a:rPr>
              <a:t>Spaces of </a:t>
            </a:r>
            <a:r>
              <a:rPr lang="en-GB" sz="2000" b="1" dirty="0">
                <a:latin typeface="Calibri Light" panose="020F0302020204030204" pitchFamily="34" charset="0"/>
                <a:ea typeface="Calibri" panose="020F0502020204030204" pitchFamily="34" charset="0"/>
                <a:cs typeface="Times New Roman" panose="02020603050405020304" pitchFamily="18" charset="0"/>
              </a:rPr>
              <a:t>relationality:</a:t>
            </a:r>
            <a:r>
              <a:rPr lang="en-GB" sz="2000" dirty="0">
                <a:latin typeface="Calibri Light" panose="020F0302020204030204" pitchFamily="34" charset="0"/>
                <a:ea typeface="Calibri" panose="020F0502020204030204" pitchFamily="34" charset="0"/>
                <a:cs typeface="Times New Roman" panose="02020603050405020304" pitchFamily="18" charset="0"/>
              </a:rPr>
              <a:t> Cathedrals are places where people may seek anonymity, but may also seek connections with other visitors, faith, history, their city, etc. Sometimes, connections made are unexpected</a:t>
            </a:r>
            <a:r>
              <a:rPr lang="en-GB" sz="2000" b="1" dirty="0">
                <a:latin typeface="Calibri Light" panose="020F0302020204030204" pitchFamily="34" charset="0"/>
                <a:ea typeface="Calibri" panose="020F0502020204030204" pitchFamily="34" charset="0"/>
                <a:cs typeface="Times New Roman" panose="02020603050405020304" pitchFamily="18" charset="0"/>
              </a:rPr>
              <a:t> </a:t>
            </a:r>
          </a:p>
          <a:p>
            <a:pPr marL="342900" indent="-342900">
              <a:lnSpc>
                <a:spcPct val="90000"/>
              </a:lnSpc>
              <a:buFont typeface="Arial" panose="020B0604020202020204" pitchFamily="34" charset="0"/>
              <a:buChar char="•"/>
            </a:pPr>
            <a:endParaRPr lang="en-GB" sz="20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90000"/>
              </a:lnSpc>
              <a:buFont typeface="Arial" panose="020B0604020202020204" pitchFamily="34" charset="0"/>
              <a:buChar char="•"/>
            </a:pPr>
            <a:r>
              <a:rPr lang="en-GB" sz="2000" b="1" dirty="0">
                <a:latin typeface="Calibri Light" panose="020F0302020204030204" pitchFamily="34" charset="0"/>
                <a:ea typeface="Calibri" panose="020F0502020204030204" pitchFamily="34" charset="0"/>
                <a:cs typeface="Times New Roman" panose="02020603050405020304" pitchFamily="18" charset="0"/>
              </a:rPr>
              <a:t>Invitations to engage: </a:t>
            </a:r>
            <a:r>
              <a:rPr lang="en-GB" sz="2000" dirty="0">
                <a:latin typeface="Calibri Light" panose="020F0302020204030204" pitchFamily="34" charset="0"/>
                <a:ea typeface="Calibri" panose="020F0502020204030204" pitchFamily="34" charset="0"/>
                <a:cs typeface="Times New Roman" panose="02020603050405020304" pitchFamily="18" charset="0"/>
              </a:rPr>
              <a:t>People need creative but unthreatening pathways into engagement, and safe, welcoming spaces.</a:t>
            </a:r>
          </a:p>
          <a:p>
            <a:pPr marL="342900" indent="-342900">
              <a:lnSpc>
                <a:spcPct val="90000"/>
              </a:lnSpc>
              <a:buFont typeface="Arial" panose="020B0604020202020204" pitchFamily="34" charset="0"/>
              <a:buChar char="•"/>
            </a:pPr>
            <a:endParaRPr lang="en-GB" sz="2000" b="1" dirty="0">
              <a:latin typeface="Calibri Light" panose="020F0302020204030204" pitchFamily="34" charset="0"/>
              <a:ea typeface="Calibri" panose="020F0502020204030204" pitchFamily="34" charset="0"/>
              <a:cs typeface="Times New Roman" panose="02020603050405020304" pitchFamily="18" charset="0"/>
            </a:endParaRPr>
          </a:p>
          <a:p>
            <a:pPr marL="342900" indent="-342900">
              <a:lnSpc>
                <a:spcPct val="90000"/>
              </a:lnSpc>
              <a:buFont typeface="Arial" panose="020B0604020202020204" pitchFamily="34" charset="0"/>
              <a:buChar char="•"/>
            </a:pPr>
            <a:r>
              <a:rPr lang="en-GB" sz="2000" b="1" dirty="0">
                <a:latin typeface="Calibri Light" panose="020F0302020204030204" pitchFamily="34" charset="0"/>
                <a:ea typeface="Calibri" panose="020F0502020204030204" pitchFamily="34" charset="0"/>
                <a:cs typeface="Times New Roman" panose="02020603050405020304" pitchFamily="18" charset="0"/>
              </a:rPr>
              <a:t>Taking away: </a:t>
            </a:r>
            <a:r>
              <a:rPr lang="en-GB" sz="2000" dirty="0">
                <a:latin typeface="Calibri Light" panose="020F0302020204030204" pitchFamily="34" charset="0"/>
                <a:ea typeface="Calibri" panose="020F0502020204030204" pitchFamily="34" charset="0"/>
                <a:cs typeface="Times New Roman" panose="02020603050405020304" pitchFamily="18" charset="0"/>
              </a:rPr>
              <a:t> Items acquired at Cathedrals have significance. </a:t>
            </a:r>
            <a:r>
              <a:rPr lang="en-GB" sz="2000" b="1" dirty="0">
                <a:latin typeface="Calibri Light" panose="020F0302020204030204" pitchFamily="34" charset="0"/>
                <a:ea typeface="Calibri" panose="020F0502020204030204" pitchFamily="34" charset="0"/>
                <a:cs typeface="Times New Roman" panose="02020603050405020304" pitchFamily="18" charset="0"/>
              </a:rPr>
              <a:t>Photographs</a:t>
            </a:r>
            <a:r>
              <a:rPr lang="en-GB" sz="2000" dirty="0">
                <a:latin typeface="Calibri Light" panose="020F0302020204030204" pitchFamily="34" charset="0"/>
                <a:ea typeface="Calibri" panose="020F0502020204030204" pitchFamily="34" charset="0"/>
                <a:cs typeface="Times New Roman" panose="02020603050405020304" pitchFamily="18" charset="0"/>
              </a:rPr>
              <a:t> both mark an individual’s presence at the place, and provide an ongoing memory/connection. </a:t>
            </a:r>
            <a:r>
              <a:rPr lang="en-GB" sz="2000" dirty="0">
                <a:latin typeface="Calibri Light" panose="020F0302020204030204" pitchFamily="34" charset="0"/>
                <a:cs typeface="Arial" panose="020B0604020202020204" pitchFamily="34" charset="0"/>
              </a:rPr>
              <a:t>The photo of a candle lit for somebody else can be a powerful testimony and gift, mediated by both candle and photo, especially in the era of social media. </a:t>
            </a:r>
          </a:p>
          <a:p>
            <a:pPr>
              <a:lnSpc>
                <a:spcPct val="90000"/>
              </a:lnSpc>
            </a:pPr>
            <a:endParaRPr lang="en-GB" sz="2300" b="1" dirty="0">
              <a:solidFill>
                <a:srgbClr val="002060"/>
              </a:solidFill>
              <a:cs typeface="Arial" panose="020B0604020202020204" pitchFamily="34" charset="0"/>
            </a:endParaRPr>
          </a:p>
          <a:p>
            <a:pPr marL="342900" indent="-342900">
              <a:lnSpc>
                <a:spcPct val="90000"/>
              </a:lnSpc>
              <a:buFont typeface="Arial" panose="020B0604020202020204" pitchFamily="34" charset="0"/>
              <a:buChar char="•"/>
            </a:pPr>
            <a:endParaRPr lang="en-GB" sz="2300" dirty="0">
              <a:solidFill>
                <a:srgbClr val="002060"/>
              </a:solidFill>
              <a:cs typeface="Arial" panose="020B0604020202020204" pitchFamily="34" charset="0"/>
            </a:endParaRPr>
          </a:p>
          <a:p>
            <a:pPr marL="342900" indent="-342900">
              <a:lnSpc>
                <a:spcPct val="90000"/>
              </a:lnSpc>
              <a:buFont typeface="Arial" panose="020B0604020202020204" pitchFamily="34" charset="0"/>
              <a:buChar char="•"/>
            </a:pPr>
            <a:endParaRPr lang="en-GB" sz="2300" dirty="0">
              <a:solidFill>
                <a:srgbClr val="002060"/>
              </a:solidFill>
              <a:cs typeface="Arial" panose="020B0604020202020204" pitchFamily="34" charset="0"/>
            </a:endParaRPr>
          </a:p>
          <a:p>
            <a:pPr marL="342900" indent="-342900">
              <a:lnSpc>
                <a:spcPct val="90000"/>
              </a:lnSpc>
              <a:buFont typeface="Arial" panose="020B0604020202020204" pitchFamily="34" charset="0"/>
              <a:buChar char="•"/>
            </a:pPr>
            <a:endParaRPr lang="en-GB" sz="600" dirty="0">
              <a:solidFill>
                <a:srgbClr val="002060"/>
              </a:solidFill>
              <a:cs typeface="Arial" panose="020B0604020202020204" pitchFamily="34" charset="0"/>
            </a:endParaRPr>
          </a:p>
          <a:p>
            <a:pPr>
              <a:lnSpc>
                <a:spcPct val="90000"/>
              </a:lnSpc>
            </a:pPr>
            <a:endParaRPr lang="en-GB" sz="2300" dirty="0">
              <a:solidFill>
                <a:srgbClr val="1F497D"/>
              </a:solidFill>
              <a:latin typeface="Arial" panose="020B060402020202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Wingdings" panose="05000000000000000000" pitchFamily="2" charset="2"/>
              <a:buChar char=""/>
            </a:pPr>
            <a:endParaRPr lang="en-GB" sz="23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23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n-GB" sz="23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2047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467600" cy="1371599"/>
          </a:xfrm>
        </p:spPr>
        <p:txBody>
          <a:bodyPr>
            <a:normAutofit/>
          </a:bodyPr>
          <a:lstStyle/>
          <a:p>
            <a:r>
              <a:rPr lang="en-GB" sz="4800" b="1" dirty="0">
                <a:latin typeface="Calibri Light" panose="020F0302020204030204" pitchFamily="34" charset="0"/>
              </a:rPr>
              <a:t>SHAPE SHIFTING</a:t>
            </a:r>
          </a:p>
        </p:txBody>
      </p:sp>
      <p:sp>
        <p:nvSpPr>
          <p:cNvPr id="3" name="Subtitle 2"/>
          <p:cNvSpPr>
            <a:spLocks noGrp="1"/>
          </p:cNvSpPr>
          <p:nvPr>
            <p:ph type="subTitle" idx="1"/>
          </p:nvPr>
        </p:nvSpPr>
        <p:spPr>
          <a:xfrm>
            <a:off x="685800" y="1295400"/>
            <a:ext cx="8153400" cy="5334000"/>
          </a:xfrm>
        </p:spPr>
        <p:txBody>
          <a:bodyPr>
            <a:normAutofit/>
          </a:bodyPr>
          <a:lstStyle/>
          <a:p>
            <a:r>
              <a:rPr lang="en-GB" sz="4000" dirty="0">
                <a:solidFill>
                  <a:schemeClr val="tx1"/>
                </a:solidFill>
                <a:latin typeface="Calibri Light" panose="020F0302020204030204" pitchFamily="34" charset="0"/>
              </a:rPr>
              <a:t>Who are the shape shifters? Who influences and responds to spaces?</a:t>
            </a:r>
          </a:p>
          <a:p>
            <a:pPr marL="457200" indent="-457200" algn="l">
              <a:buFont typeface="Arial" panose="020B0604020202020204" pitchFamily="34" charset="0"/>
              <a:buChar char="•"/>
            </a:pPr>
            <a:r>
              <a:rPr lang="en-GB" sz="4000" dirty="0">
                <a:solidFill>
                  <a:schemeClr val="tx1"/>
                </a:solidFill>
                <a:latin typeface="Calibri Light" panose="020F0302020204030204" pitchFamily="34" charset="0"/>
              </a:rPr>
              <a:t>Deans and Chapters</a:t>
            </a:r>
          </a:p>
          <a:p>
            <a:pPr marL="457200" indent="-457200" algn="l">
              <a:buFont typeface="Arial" panose="020B0604020202020204" pitchFamily="34" charset="0"/>
              <a:buChar char="•"/>
            </a:pPr>
            <a:r>
              <a:rPr lang="en-GB" sz="4000" dirty="0">
                <a:solidFill>
                  <a:schemeClr val="tx1"/>
                </a:solidFill>
                <a:latin typeface="Calibri Light" panose="020F0302020204030204" pitchFamily="34" charset="0"/>
              </a:rPr>
              <a:t>Vergers and Sacristans</a:t>
            </a:r>
          </a:p>
          <a:p>
            <a:pPr marL="457200" indent="-457200" algn="l">
              <a:buFont typeface="Arial" panose="020B0604020202020204" pitchFamily="34" charset="0"/>
              <a:buChar char="•"/>
            </a:pPr>
            <a:r>
              <a:rPr lang="en-GB" sz="4000" dirty="0">
                <a:solidFill>
                  <a:schemeClr val="tx1"/>
                </a:solidFill>
                <a:latin typeface="Calibri Light" panose="020F0302020204030204" pitchFamily="34" charset="0"/>
              </a:rPr>
              <a:t>Volunteers</a:t>
            </a:r>
          </a:p>
          <a:p>
            <a:pPr marL="457200" indent="-457200" algn="l">
              <a:buFont typeface="Arial" panose="020B0604020202020204" pitchFamily="34" charset="0"/>
              <a:buChar char="•"/>
            </a:pPr>
            <a:r>
              <a:rPr lang="en-GB" sz="4000" dirty="0">
                <a:solidFill>
                  <a:schemeClr val="tx1"/>
                </a:solidFill>
                <a:latin typeface="Calibri Light" panose="020F0302020204030204" pitchFamily="34" charset="0"/>
              </a:rPr>
              <a:t>Visitors</a:t>
            </a:r>
          </a:p>
          <a:p>
            <a:pPr marL="457200" indent="-457200">
              <a:buFont typeface="Arial" panose="020B0604020202020204" pitchFamily="34" charset="0"/>
              <a:buChar char="•"/>
            </a:pPr>
            <a:endParaRPr lang="en-GB" sz="4400" dirty="0"/>
          </a:p>
        </p:txBody>
      </p:sp>
    </p:spTree>
    <p:extLst>
      <p:ext uri="{BB962C8B-B14F-4D97-AF65-F5344CB8AC3E}">
        <p14:creationId xmlns:p14="http://schemas.microsoft.com/office/powerpoint/2010/main" val="2545728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Context 3: Connection: ‘Spiritual Capital’</a:t>
            </a:r>
          </a:p>
        </p:txBody>
      </p:sp>
      <p:sp>
        <p:nvSpPr>
          <p:cNvPr id="3" name="Content Placeholder 2"/>
          <p:cNvSpPr>
            <a:spLocks noGrp="1"/>
          </p:cNvSpPr>
          <p:nvPr>
            <p:ph idx="1"/>
          </p:nvPr>
        </p:nvSpPr>
        <p:spPr/>
        <p:txBody>
          <a:bodyPr>
            <a:normAutofit/>
          </a:bodyPr>
          <a:lstStyle/>
          <a:p>
            <a:pPr marL="0" indent="0">
              <a:buNone/>
            </a:pPr>
            <a:r>
              <a:rPr lang="en-US" sz="3300" dirty="0"/>
              <a:t>‘…to connect spiritually with those who are on or beyond the </a:t>
            </a:r>
            <a:r>
              <a:rPr lang="en-US" sz="3300"/>
              <a:t>Christian “periphery</a:t>
            </a:r>
            <a:r>
              <a:rPr lang="en-US" sz="3300" dirty="0"/>
              <a:t>,”’ given that ‘cathedrals have a seminal role as a source of what is known as “bridging” social capital, establishing and fostering the relationships between disparate and different groups within a community’ (p. 12).</a:t>
            </a:r>
          </a:p>
        </p:txBody>
      </p:sp>
    </p:spTree>
    <p:extLst>
      <p:ext uri="{BB962C8B-B14F-4D97-AF65-F5344CB8AC3E}">
        <p14:creationId xmlns:p14="http://schemas.microsoft.com/office/powerpoint/2010/main" val="2141659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Context 3: Connection: ‘Spiritual Capital’</a:t>
            </a:r>
          </a:p>
        </p:txBody>
      </p:sp>
      <p:sp>
        <p:nvSpPr>
          <p:cNvPr id="3" name="Content Placeholder 2"/>
          <p:cNvSpPr>
            <a:spLocks noGrp="1"/>
          </p:cNvSpPr>
          <p:nvPr>
            <p:ph idx="1"/>
          </p:nvPr>
        </p:nvSpPr>
        <p:spPr/>
        <p:txBody>
          <a:bodyPr>
            <a:normAutofit/>
          </a:bodyPr>
          <a:lstStyle/>
          <a:p>
            <a:pPr marL="0" indent="0">
              <a:buNone/>
            </a:pPr>
            <a:r>
              <a:rPr lang="en-US" sz="2400" dirty="0"/>
              <a:t>‘Because…the established Church, has long been (understood as) an institution with clear and confirmed views on spiritual issues, it does not naturally inhabit the more liminal spiritual space that ever more people are occupying. While not necessarily unique in their position, cathedrals are an important exception to this—clearly and distinctly perceived as Christian, and as institutions, but at the same time understood as </a:t>
            </a:r>
            <a:r>
              <a:rPr lang="en-US" sz="2400" b="1" i="1" dirty="0"/>
              <a:t>open spaces of spiritual possibility</a:t>
            </a:r>
            <a:r>
              <a:rPr lang="en-US" sz="2400" b="1" dirty="0"/>
              <a:t> </a:t>
            </a:r>
            <a:r>
              <a:rPr lang="en-US" sz="2400" dirty="0"/>
              <a:t>[italics and bold in the original]</a:t>
            </a:r>
            <a:r>
              <a:rPr lang="en-US" sz="2400" b="1" i="1" dirty="0"/>
              <a:t> </a:t>
            </a:r>
            <a:r>
              <a:rPr lang="en-US" sz="2400" dirty="0"/>
              <a:t>in which exploration and development of emergent </a:t>
            </a:r>
            <a:r>
              <a:rPr lang="en-US" sz="2400" dirty="0" err="1"/>
              <a:t>spiritualities</a:t>
            </a:r>
            <a:r>
              <a:rPr lang="en-US" sz="2400" dirty="0"/>
              <a:t> are made possible.’</a:t>
            </a:r>
          </a:p>
          <a:p>
            <a:endParaRPr lang="en-US" dirty="0"/>
          </a:p>
        </p:txBody>
      </p:sp>
    </p:spTree>
    <p:extLst>
      <p:ext uri="{BB962C8B-B14F-4D97-AF65-F5344CB8AC3E}">
        <p14:creationId xmlns:p14="http://schemas.microsoft.com/office/powerpoint/2010/main" val="2935244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a:t>Methods used to gather data</a:t>
            </a:r>
            <a:endParaRPr lang="en-US" sz="4800" b="1" dirty="0"/>
          </a:p>
        </p:txBody>
      </p:sp>
      <p:sp>
        <p:nvSpPr>
          <p:cNvPr id="3" name="Content Placeholder 2"/>
          <p:cNvSpPr>
            <a:spLocks noGrp="1"/>
          </p:cNvSpPr>
          <p:nvPr>
            <p:ph sz="half" idx="1"/>
          </p:nvPr>
        </p:nvSpPr>
        <p:spPr>
          <a:xfrm>
            <a:off x="152400" y="1825625"/>
            <a:ext cx="4800600" cy="4351338"/>
          </a:xfrm>
        </p:spPr>
        <p:txBody>
          <a:bodyPr>
            <a:normAutofit/>
          </a:bodyPr>
          <a:lstStyle/>
          <a:p>
            <a:r>
              <a:rPr lang="en-US" sz="3200" dirty="0">
                <a:latin typeface="Calibri Light" panose="020F0302020204030204" pitchFamily="34" charset="0"/>
              </a:rPr>
              <a:t>Questionnaires</a:t>
            </a:r>
          </a:p>
          <a:p>
            <a:r>
              <a:rPr lang="en-US" sz="3200" dirty="0">
                <a:latin typeface="Calibri Light" panose="020F0302020204030204" pitchFamily="34" charset="0"/>
              </a:rPr>
              <a:t>Semi-structured interviews</a:t>
            </a:r>
          </a:p>
          <a:p>
            <a:r>
              <a:rPr lang="en-US" sz="3200" dirty="0">
                <a:latin typeface="Calibri Light" panose="020F0302020204030204" pitchFamily="34" charset="0"/>
              </a:rPr>
              <a:t>Email interviews</a:t>
            </a:r>
          </a:p>
          <a:p>
            <a:r>
              <a:rPr lang="en-US" sz="3200" dirty="0">
                <a:latin typeface="Calibri Light" panose="020F0302020204030204" pitchFamily="34" charset="0"/>
              </a:rPr>
              <a:t>Participant Observation/’Hanging Out’</a:t>
            </a:r>
          </a:p>
        </p:txBody>
      </p:sp>
      <p:pic>
        <p:nvPicPr>
          <p:cNvPr id="5" name="Content Placeholder 4"/>
          <p:cNvPicPr>
            <a:picLocks noGrp="1" noChangeAspect="1"/>
          </p:cNvPicPr>
          <p:nvPr>
            <p:ph sz="half" idx="2"/>
          </p:nvPr>
        </p:nvPicPr>
        <p:blipFill>
          <a:blip r:embed="rId2"/>
          <a:stretch>
            <a:fillRect/>
          </a:stretch>
        </p:blipFill>
        <p:spPr>
          <a:xfrm>
            <a:off x="4953000" y="2362200"/>
            <a:ext cx="3779044" cy="2836069"/>
          </a:xfrm>
          <a:prstGeom prst="rect">
            <a:avLst/>
          </a:prstGeom>
        </p:spPr>
      </p:pic>
    </p:spTree>
    <p:extLst>
      <p:ext uri="{BB962C8B-B14F-4D97-AF65-F5344CB8AC3E}">
        <p14:creationId xmlns:p14="http://schemas.microsoft.com/office/powerpoint/2010/main" val="1711039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People Are Doing, Seeking and Experiencing</a:t>
            </a:r>
          </a:p>
        </p:txBody>
      </p:sp>
      <p:pic>
        <p:nvPicPr>
          <p:cNvPr id="9" name="Content Placeholder 8"/>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2348" y="1524000"/>
            <a:ext cx="8548989" cy="5334000"/>
          </a:xfrm>
          <a:prstGeom prst="rect">
            <a:avLst/>
          </a:prstGeom>
        </p:spPr>
      </p:pic>
    </p:spTree>
    <p:extLst>
      <p:ext uri="{BB962C8B-B14F-4D97-AF65-F5344CB8AC3E}">
        <p14:creationId xmlns:p14="http://schemas.microsoft.com/office/powerpoint/2010/main" val="900184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8A93-F59B-4A4C-B71F-316ADF427564}"/>
              </a:ext>
            </a:extLst>
          </p:cNvPr>
          <p:cNvSpPr>
            <a:spLocks noGrp="1"/>
          </p:cNvSpPr>
          <p:nvPr>
            <p:ph type="title"/>
          </p:nvPr>
        </p:nvSpPr>
        <p:spPr>
          <a:xfrm>
            <a:off x="628650" y="365127"/>
            <a:ext cx="7886700" cy="1006474"/>
          </a:xfrm>
        </p:spPr>
        <p:txBody>
          <a:bodyPr>
            <a:normAutofit/>
          </a:bodyPr>
          <a:lstStyle/>
          <a:p>
            <a:pPr algn="ctr"/>
            <a:r>
              <a:rPr lang="en-GB" sz="3200" b="1" dirty="0"/>
              <a:t>A Note on the ‘</a:t>
            </a:r>
            <a:r>
              <a:rPr lang="en-GB" sz="3200" b="1" dirty="0" err="1"/>
              <a:t>Nones</a:t>
            </a:r>
            <a:r>
              <a:rPr lang="en-GB" sz="3200" b="1" dirty="0"/>
              <a:t>’</a:t>
            </a:r>
            <a:br>
              <a:rPr lang="en-GB" sz="3200" dirty="0"/>
            </a:br>
            <a:endParaRPr lang="en-GB" sz="3200" dirty="0"/>
          </a:p>
        </p:txBody>
      </p:sp>
      <p:sp>
        <p:nvSpPr>
          <p:cNvPr id="3" name="Content Placeholder 2">
            <a:extLst>
              <a:ext uri="{FF2B5EF4-FFF2-40B4-BE49-F238E27FC236}">
                <a16:creationId xmlns:a16="http://schemas.microsoft.com/office/drawing/2014/main" id="{82E91178-F3A7-4179-B933-AC5ED832ABD6}"/>
              </a:ext>
            </a:extLst>
          </p:cNvPr>
          <p:cNvSpPr>
            <a:spLocks noGrp="1"/>
          </p:cNvSpPr>
          <p:nvPr>
            <p:ph idx="1"/>
          </p:nvPr>
        </p:nvSpPr>
        <p:spPr>
          <a:xfrm>
            <a:off x="628650" y="990600"/>
            <a:ext cx="7886700" cy="5486400"/>
          </a:xfrm>
        </p:spPr>
        <p:txBody>
          <a:bodyPr>
            <a:normAutofit fontScale="92500" lnSpcReduction="10000"/>
          </a:bodyPr>
          <a:lstStyle/>
          <a:p>
            <a:r>
              <a:rPr lang="en-GB" sz="2600" dirty="0"/>
              <a:t>People of notionally ‘No Religion’ (blue on graph) were lighting candles, praying, watching others take part in services, etc</a:t>
            </a:r>
          </a:p>
          <a:p>
            <a:pPr marL="0" indent="0">
              <a:buNone/>
            </a:pPr>
            <a:endParaRPr lang="en-GB" sz="2600" dirty="0"/>
          </a:p>
          <a:p>
            <a:r>
              <a:rPr lang="en-GB" sz="2600" dirty="0"/>
              <a:t>The ‘</a:t>
            </a:r>
            <a:r>
              <a:rPr lang="en-GB" sz="2600" dirty="0" err="1"/>
              <a:t>nones</a:t>
            </a:r>
            <a:r>
              <a:rPr lang="en-GB" sz="2600" dirty="0"/>
              <a:t>’ - people self-identifying as ‘no religion’ - are growing in number </a:t>
            </a:r>
            <a:r>
              <a:rPr lang="en-GB" sz="2600" b="1" dirty="0"/>
              <a:t>but ‘</a:t>
            </a:r>
            <a:r>
              <a:rPr lang="en-GB" sz="2600" dirty="0"/>
              <a:t>no religion’ often means no </a:t>
            </a:r>
            <a:r>
              <a:rPr lang="en-GB" sz="2600" i="1" dirty="0"/>
              <a:t>institutional</a:t>
            </a:r>
            <a:r>
              <a:rPr lang="en-GB" sz="2600" dirty="0"/>
              <a:t> religious affiliation, it </a:t>
            </a:r>
            <a:r>
              <a:rPr lang="en-GB" sz="2600" b="1" dirty="0"/>
              <a:t>doesn’t </a:t>
            </a:r>
            <a:r>
              <a:rPr lang="en-GB" sz="2600" dirty="0"/>
              <a:t>mean </a:t>
            </a:r>
            <a:r>
              <a:rPr lang="en-GB" sz="2600" i="1" dirty="0"/>
              <a:t>not religious</a:t>
            </a:r>
            <a:r>
              <a:rPr lang="en-GB" sz="2600" dirty="0"/>
              <a:t>.</a:t>
            </a:r>
          </a:p>
          <a:p>
            <a:pPr marL="0" indent="0">
              <a:buNone/>
            </a:pPr>
            <a:endParaRPr lang="en-GB" sz="2600" dirty="0"/>
          </a:p>
          <a:p>
            <a:r>
              <a:rPr lang="en-GB" sz="2600" dirty="0"/>
              <a:t>People notionally of ‘no religion’ might be inspired by a number of traditions simultaneously, pursuing a variety of spiritual practices, or spiritually seeking.</a:t>
            </a:r>
          </a:p>
          <a:p>
            <a:pPr marL="0" indent="0">
              <a:buNone/>
            </a:pPr>
            <a:endParaRPr lang="en-GB" sz="2600" dirty="0"/>
          </a:p>
          <a:p>
            <a:r>
              <a:rPr lang="en-GB" sz="2600" dirty="0"/>
              <a:t>These are the people increasingly likely to be found on pilgrimage (such as the Camino to Santiago de </a:t>
            </a:r>
            <a:r>
              <a:rPr lang="en-GB" sz="2600" dirty="0" err="1"/>
              <a:t>Compostela</a:t>
            </a:r>
            <a:r>
              <a:rPr lang="en-GB" sz="2600" dirty="0"/>
              <a:t>) and </a:t>
            </a:r>
            <a:r>
              <a:rPr lang="en-GB" sz="2600" b="1" dirty="0"/>
              <a:t>visiting Cathedrals</a:t>
            </a:r>
            <a:r>
              <a:rPr lang="en-GB" sz="2600" dirty="0"/>
              <a:t>.</a:t>
            </a:r>
          </a:p>
          <a:p>
            <a:endParaRPr lang="en-GB" dirty="0"/>
          </a:p>
          <a:p>
            <a:endParaRPr lang="en-GB" dirty="0"/>
          </a:p>
        </p:txBody>
      </p:sp>
    </p:spTree>
    <p:extLst>
      <p:ext uri="{BB962C8B-B14F-4D97-AF65-F5344CB8AC3E}">
        <p14:creationId xmlns:p14="http://schemas.microsoft.com/office/powerpoint/2010/main" val="4015493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1052</TotalTime>
  <Words>1643</Words>
  <Application>Microsoft Office PowerPoint</Application>
  <PresentationFormat>On-screen Show (4:3)</PresentationFormat>
  <Paragraphs>156</Paragraphs>
  <Slides>44</Slides>
  <Notes>4</Notes>
  <HiddenSlides>0</HiddenSlides>
  <MMClips>0</MMClips>
  <ScaleCrop>false</ScaleCrop>
  <HeadingPairs>
    <vt:vector size="8" baseType="variant">
      <vt:variant>
        <vt:lpstr>Fonts Used</vt:lpstr>
      </vt:variant>
      <vt:variant>
        <vt:i4>6</vt:i4>
      </vt:variant>
      <vt:variant>
        <vt:lpstr>Theme</vt:lpstr>
      </vt:variant>
      <vt:variant>
        <vt:i4>19</vt:i4>
      </vt:variant>
      <vt:variant>
        <vt:lpstr>Embedded OLE Servers</vt:lpstr>
      </vt:variant>
      <vt:variant>
        <vt:i4>1</vt:i4>
      </vt:variant>
      <vt:variant>
        <vt:lpstr>Slide Titles</vt:lpstr>
      </vt:variant>
      <vt:variant>
        <vt:i4>44</vt:i4>
      </vt:variant>
    </vt:vector>
  </HeadingPairs>
  <TitlesOfParts>
    <vt:vector size="70" baseType="lpstr">
      <vt:lpstr>Arial</vt:lpstr>
      <vt:lpstr>Calibri</vt:lpstr>
      <vt:lpstr>Calibri Light</vt:lpstr>
      <vt:lpstr>Gill Sans MT</vt:lpstr>
      <vt:lpstr>Times New Roman</vt:lpstr>
      <vt:lpstr>Wingdings</vt:lpstr>
      <vt:lpstr>Office Theme</vt:lpstr>
      <vt:lpstr>8_Office Theme</vt:lpstr>
      <vt:lpstr>1_Office Theme</vt:lpstr>
      <vt:lpstr>5_Default Design</vt:lpstr>
      <vt:lpstr>3_Office Theme</vt:lpstr>
      <vt:lpstr>6_Default Design</vt:lpstr>
      <vt:lpstr>11_Office Theme</vt:lpstr>
      <vt:lpstr>12_Office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2_Office Theme</vt:lpstr>
      <vt:lpstr>Acrobat Document</vt:lpstr>
      <vt:lpstr>PowerPoint Presentation</vt:lpstr>
      <vt:lpstr>Three themes to explore:</vt:lpstr>
      <vt:lpstr>Three contexts: No. 1: Popularity</vt:lpstr>
      <vt:lpstr>Context 2: Visibility</vt:lpstr>
      <vt:lpstr>Context 3: Connection: ‘Spiritual Capital’</vt:lpstr>
      <vt:lpstr>Context 3: Connection: ‘Spiritual Capital’</vt:lpstr>
      <vt:lpstr>Methods used to gather data</vt:lpstr>
      <vt:lpstr>What People Are Doing, Seeking and Experiencing</vt:lpstr>
      <vt:lpstr>A Note on the ‘Nones’ </vt:lpstr>
      <vt:lpstr>PowerPoint Presentation</vt:lpstr>
      <vt:lpstr>PowerPoint Presentation</vt:lpstr>
      <vt:lpstr>PowerPoint Presentation</vt:lpstr>
      <vt:lpstr>PowerPoint Presentation</vt:lpstr>
      <vt:lpstr>PowerPoint Presentation</vt:lpstr>
      <vt:lpstr>Cathedrals as places of low thresholds, but high expectations.  http://www.durhamps.co.uk/wp-content/uploads/2016/06/20150711-1172-w.jpg Durham Miners Gala </vt:lpstr>
      <vt:lpstr>Cathedrals as spaces with codes of access and behaviour</vt:lpstr>
      <vt:lpstr>Cathedrals as spaces of Relationality </vt:lpstr>
      <vt:lpstr>Cathedrals as Shape-shifters - the importance of adjacency</vt:lpstr>
      <vt:lpstr>Karen Franck and Quentin Stevens (2007) </vt:lpstr>
      <vt:lpstr>Franck and Stevens on ‘Loose Space’ (2007: 3)</vt:lpstr>
      <vt:lpstr>Forms of ‘Openness’ which cathedrals offer</vt:lpstr>
      <vt:lpstr>Loose Spaces where activity is less regulated </vt:lpstr>
      <vt:lpstr>Quote from a Volunteer about the creation of a ‘tight’ space</vt:lpstr>
      <vt:lpstr>Rope as a way of creating ‘Tightness’</vt:lpstr>
      <vt:lpstr>Ropes</vt:lpstr>
      <vt:lpstr>Candle as means of engagement often productive of looseness </vt:lpstr>
      <vt:lpstr>PowerPoint Presentation</vt:lpstr>
      <vt:lpstr>Lego as Means of Engagement  </vt:lpstr>
      <vt:lpstr>Responses to Lego (unedited)</vt:lpstr>
      <vt:lpstr>PowerPoint Presentation</vt:lpstr>
      <vt:lpstr>PowerPoint Presentation</vt:lpstr>
      <vt:lpstr>PowerPoint Presentation</vt:lpstr>
      <vt:lpstr>PowerPoint Presentation</vt:lpstr>
      <vt:lpstr>Quotes about leaving and taking away</vt:lpstr>
      <vt:lpstr>PowerPoint Presentation</vt:lpstr>
      <vt:lpstr>PowerPoint Presentation</vt:lpstr>
      <vt:lpstr>PowerPoint Presentation</vt:lpstr>
      <vt:lpstr>PowerPoint Presentation</vt:lpstr>
      <vt:lpstr>Pilgrimage Experience Days</vt:lpstr>
      <vt:lpstr>PowerPoint Presentation</vt:lpstr>
      <vt:lpstr>PowerPoint Presentation</vt:lpstr>
      <vt:lpstr>PowerPoint Presentation</vt:lpstr>
      <vt:lpstr>PowerPoint Presentation</vt:lpstr>
      <vt:lpstr>SHAPE SHIFTING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'Contemporary Cathedrals as Shape-Shifters: From Dinosaurs to Multivalent Sacred Spaces'</dc:title>
  <dc:creator>Simon Coleman</dc:creator>
  <cp:lastModifiedBy>Patrick Gibbs</cp:lastModifiedBy>
  <cp:revision>76</cp:revision>
  <dcterms:created xsi:type="dcterms:W3CDTF">2006-08-16T00:00:00Z</dcterms:created>
  <dcterms:modified xsi:type="dcterms:W3CDTF">2018-01-10T12:04:07Z</dcterms:modified>
</cp:coreProperties>
</file>